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86" r:id="rId3"/>
    <p:sldId id="285" r:id="rId4"/>
    <p:sldId id="291" r:id="rId5"/>
    <p:sldId id="292" r:id="rId6"/>
    <p:sldId id="293" r:id="rId7"/>
    <p:sldId id="284" r:id="rId8"/>
    <p:sldId id="273" r:id="rId9"/>
    <p:sldId id="289" r:id="rId10"/>
    <p:sldId id="288" r:id="rId11"/>
    <p:sldId id="277" r:id="rId12"/>
    <p:sldId id="270" r:id="rId13"/>
    <p:sldId id="271" r:id="rId14"/>
  </p:sldIdLst>
  <p:sldSz cx="7562850" cy="10688638"/>
  <p:notesSz cx="6858000" cy="9144000"/>
  <p:defaultTextStyle>
    <a:defPPr>
      <a:defRPr lang="nl-NL"/>
    </a:defPPr>
    <a:lvl1pPr algn="l" defTabSz="496888" rtl="0" fontAlgn="base">
      <a:spcBef>
        <a:spcPct val="0"/>
      </a:spcBef>
      <a:spcAft>
        <a:spcPct val="0"/>
      </a:spcAft>
      <a:defRPr sz="2000" kern="1200">
        <a:solidFill>
          <a:schemeClr val="tx1"/>
        </a:solidFill>
        <a:latin typeface="Arial" charset="0"/>
        <a:ea typeface="ＭＳ Ｐゴシック" charset="-128"/>
        <a:cs typeface="ＭＳ Ｐゴシック" charset="-128"/>
      </a:defRPr>
    </a:lvl1pPr>
    <a:lvl2pPr marL="496888" indent="-39688" algn="l" defTabSz="496888" rtl="0" fontAlgn="base">
      <a:spcBef>
        <a:spcPct val="0"/>
      </a:spcBef>
      <a:spcAft>
        <a:spcPct val="0"/>
      </a:spcAft>
      <a:defRPr sz="2000" kern="1200">
        <a:solidFill>
          <a:schemeClr val="tx1"/>
        </a:solidFill>
        <a:latin typeface="Arial" charset="0"/>
        <a:ea typeface="ＭＳ Ｐゴシック" charset="-128"/>
        <a:cs typeface="ＭＳ Ｐゴシック" charset="-128"/>
      </a:defRPr>
    </a:lvl2pPr>
    <a:lvl3pPr marL="995363" indent="-80963" algn="l" defTabSz="496888" rtl="0" fontAlgn="base">
      <a:spcBef>
        <a:spcPct val="0"/>
      </a:spcBef>
      <a:spcAft>
        <a:spcPct val="0"/>
      </a:spcAft>
      <a:defRPr sz="2000" kern="1200">
        <a:solidFill>
          <a:schemeClr val="tx1"/>
        </a:solidFill>
        <a:latin typeface="Arial" charset="0"/>
        <a:ea typeface="ＭＳ Ｐゴシック" charset="-128"/>
        <a:cs typeface="ＭＳ Ｐゴシック" charset="-128"/>
      </a:defRPr>
    </a:lvl3pPr>
    <a:lvl4pPr marL="1492250" indent="-120650" algn="l" defTabSz="496888" rtl="0" fontAlgn="base">
      <a:spcBef>
        <a:spcPct val="0"/>
      </a:spcBef>
      <a:spcAft>
        <a:spcPct val="0"/>
      </a:spcAft>
      <a:defRPr sz="2000" kern="1200">
        <a:solidFill>
          <a:schemeClr val="tx1"/>
        </a:solidFill>
        <a:latin typeface="Arial" charset="0"/>
        <a:ea typeface="ＭＳ Ｐゴシック" charset="-128"/>
        <a:cs typeface="ＭＳ Ｐゴシック" charset="-128"/>
      </a:defRPr>
    </a:lvl4pPr>
    <a:lvl5pPr marL="1990725" indent="-161925" algn="l" defTabSz="496888" rtl="0" fontAlgn="base">
      <a:spcBef>
        <a:spcPct val="0"/>
      </a:spcBef>
      <a:spcAft>
        <a:spcPct val="0"/>
      </a:spcAft>
      <a:defRPr sz="20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0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0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0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0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3366">
          <p15:clr>
            <a:srgbClr val="A4A3A4"/>
          </p15:clr>
        </p15:guide>
        <p15:guide id="2" pos="238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150"/>
    <a:srgbClr val="0D9ECE"/>
    <a:srgbClr val="129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AE4C3-411A-B841-85A0-2141E124B666}" v="1" dt="2024-02-29T11:42:15.9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9"/>
    <p:restoredTop sz="96327"/>
  </p:normalViewPr>
  <p:slideViewPr>
    <p:cSldViewPr snapToObjects="1">
      <p:cViewPr varScale="1">
        <p:scale>
          <a:sx n="79" d="100"/>
          <a:sy n="79" d="100"/>
        </p:scale>
        <p:origin x="1984" y="216"/>
      </p:cViewPr>
      <p:guideLst>
        <p:guide orient="horz" pos="3366"/>
        <p:guide pos="2382"/>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20" d="100"/>
          <a:sy n="120" d="100"/>
        </p:scale>
        <p:origin x="219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Buisman" userId="4e7357b6e206d07c" providerId="LiveId" clId="{03D795A9-9811-094C-8A28-DB06B2321C26}"/>
    <pc:docChg chg="custSel modSld sldOrd">
      <pc:chgData name="Paul Buisman" userId="4e7357b6e206d07c" providerId="LiveId" clId="{03D795A9-9811-094C-8A28-DB06B2321C26}" dt="2018-08-03T07:26:12.903" v="57"/>
      <pc:docMkLst>
        <pc:docMk/>
      </pc:docMkLst>
      <pc:sldChg chg="modSp">
        <pc:chgData name="Paul Buisman" userId="4e7357b6e206d07c" providerId="LiveId" clId="{03D795A9-9811-094C-8A28-DB06B2321C26}" dt="2018-07-31T09:25:46.013" v="8" actId="20577"/>
        <pc:sldMkLst>
          <pc:docMk/>
          <pc:sldMk cId="0" sldId="268"/>
        </pc:sldMkLst>
        <pc:spChg chg="mod">
          <ac:chgData name="Paul Buisman" userId="4e7357b6e206d07c" providerId="LiveId" clId="{03D795A9-9811-094C-8A28-DB06B2321C26}" dt="2018-07-31T09:25:46.013" v="8" actId="20577"/>
          <ac:spMkLst>
            <pc:docMk/>
            <pc:sldMk cId="0" sldId="268"/>
            <ac:spMk id="15" creationId="{00000000-0000-0000-0000-000000000000}"/>
          </ac:spMkLst>
        </pc:spChg>
      </pc:sldChg>
      <pc:sldChg chg="modSp">
        <pc:chgData name="Paul Buisman" userId="4e7357b6e206d07c" providerId="LiveId" clId="{03D795A9-9811-094C-8A28-DB06B2321C26}" dt="2018-07-31T09:25:27.300" v="5" actId="20577"/>
        <pc:sldMkLst>
          <pc:docMk/>
          <pc:sldMk cId="0" sldId="270"/>
        </pc:sldMkLst>
        <pc:spChg chg="mod">
          <ac:chgData name="Paul Buisman" userId="4e7357b6e206d07c" providerId="LiveId" clId="{03D795A9-9811-094C-8A28-DB06B2321C26}" dt="2018-07-31T09:25:22.749" v="3" actId="20577"/>
          <ac:spMkLst>
            <pc:docMk/>
            <pc:sldMk cId="0" sldId="270"/>
            <ac:spMk id="4" creationId="{00000000-0000-0000-0000-000000000000}"/>
          </ac:spMkLst>
        </pc:spChg>
        <pc:spChg chg="mod">
          <ac:chgData name="Paul Buisman" userId="4e7357b6e206d07c" providerId="LiveId" clId="{03D795A9-9811-094C-8A28-DB06B2321C26}" dt="2018-07-31T09:25:27.300" v="5" actId="20577"/>
          <ac:spMkLst>
            <pc:docMk/>
            <pc:sldMk cId="0" sldId="270"/>
            <ac:spMk id="18" creationId="{00000000-0000-0000-0000-000000000000}"/>
          </ac:spMkLst>
        </pc:spChg>
      </pc:sldChg>
      <pc:sldChg chg="modSp">
        <pc:chgData name="Paul Buisman" userId="4e7357b6e206d07c" providerId="LiveId" clId="{03D795A9-9811-094C-8A28-DB06B2321C26}" dt="2018-07-31T09:25:16.901" v="1" actId="20577"/>
        <pc:sldMkLst>
          <pc:docMk/>
          <pc:sldMk cId="0" sldId="271"/>
        </pc:sldMkLst>
        <pc:spChg chg="mod">
          <ac:chgData name="Paul Buisman" userId="4e7357b6e206d07c" providerId="LiveId" clId="{03D795A9-9811-094C-8A28-DB06B2321C26}" dt="2018-07-31T09:25:16.901" v="1" actId="20577"/>
          <ac:spMkLst>
            <pc:docMk/>
            <pc:sldMk cId="0" sldId="271"/>
            <ac:spMk id="7" creationId="{00000000-0000-0000-0000-000000000000}"/>
          </ac:spMkLst>
        </pc:spChg>
      </pc:sldChg>
      <pc:sldChg chg="modSp">
        <pc:chgData name="Paul Buisman" userId="4e7357b6e206d07c" providerId="LiveId" clId="{03D795A9-9811-094C-8A28-DB06B2321C26}" dt="2018-07-31T09:26:23.309" v="56" actId="20577"/>
        <pc:sldMkLst>
          <pc:docMk/>
          <pc:sldMk cId="2125779797" sldId="278"/>
        </pc:sldMkLst>
        <pc:spChg chg="mod">
          <ac:chgData name="Paul Buisman" userId="4e7357b6e206d07c" providerId="LiveId" clId="{03D795A9-9811-094C-8A28-DB06B2321C26}" dt="2018-07-31T09:26:23.309" v="56" actId="20577"/>
          <ac:spMkLst>
            <pc:docMk/>
            <pc:sldMk cId="2125779797" sldId="278"/>
            <ac:spMk id="3" creationId="{00000000-0000-0000-0000-000000000000}"/>
          </ac:spMkLst>
        </pc:spChg>
      </pc:sldChg>
      <pc:sldChg chg="modSp">
        <pc:chgData name="Paul Buisman" userId="4e7357b6e206d07c" providerId="LiveId" clId="{03D795A9-9811-094C-8A28-DB06B2321C26}" dt="2018-07-31T09:26:09.332" v="31" actId="20577"/>
        <pc:sldMkLst>
          <pc:docMk/>
          <pc:sldMk cId="1238687769" sldId="280"/>
        </pc:sldMkLst>
        <pc:spChg chg="mod">
          <ac:chgData name="Paul Buisman" userId="4e7357b6e206d07c" providerId="LiveId" clId="{03D795A9-9811-094C-8A28-DB06B2321C26}" dt="2018-07-31T09:26:09.332" v="31" actId="20577"/>
          <ac:spMkLst>
            <pc:docMk/>
            <pc:sldMk cId="1238687769" sldId="280"/>
            <ac:spMk id="2" creationId="{00000000-0000-0000-0000-000000000000}"/>
          </ac:spMkLst>
        </pc:spChg>
      </pc:sldChg>
      <pc:sldChg chg="ord">
        <pc:chgData name="Paul Buisman" userId="4e7357b6e206d07c" providerId="LiveId" clId="{03D795A9-9811-094C-8A28-DB06B2321C26}" dt="2018-08-03T07:26:12.903" v="57"/>
        <pc:sldMkLst>
          <pc:docMk/>
          <pc:sldMk cId="651246173" sldId="287"/>
        </pc:sldMkLst>
      </pc:sldChg>
    </pc:docChg>
  </pc:docChgLst>
  <pc:docChgLst>
    <pc:chgData name="Paul Buisman" userId="4e7357b6e206d07c" providerId="LiveId" clId="{8C2F5FC8-85BD-704E-A3AB-179A1A81CD29}"/>
    <pc:docChg chg="addSld delSld modSld">
      <pc:chgData name="Paul Buisman" userId="4e7357b6e206d07c" providerId="LiveId" clId="{8C2F5FC8-85BD-704E-A3AB-179A1A81CD29}" dt="2023-12-06T14:44:20.390" v="2"/>
      <pc:docMkLst>
        <pc:docMk/>
      </pc:docMkLst>
      <pc:sldChg chg="add setBg">
        <pc:chgData name="Paul Buisman" userId="4e7357b6e206d07c" providerId="LiveId" clId="{8C2F5FC8-85BD-704E-A3AB-179A1A81CD29}" dt="2023-12-06T14:44:17.474" v="0"/>
        <pc:sldMkLst>
          <pc:docMk/>
          <pc:sldMk cId="2057374956" sldId="294"/>
        </pc:sldMkLst>
      </pc:sldChg>
      <pc:sldChg chg="add del setBg">
        <pc:chgData name="Paul Buisman" userId="4e7357b6e206d07c" providerId="LiveId" clId="{8C2F5FC8-85BD-704E-A3AB-179A1A81CD29}" dt="2023-12-06T14:44:20.390" v="2"/>
        <pc:sldMkLst>
          <pc:docMk/>
          <pc:sldMk cId="1376238804" sldId="295"/>
        </pc:sldMkLst>
      </pc:sldChg>
    </pc:docChg>
  </pc:docChgLst>
  <pc:docChgLst>
    <pc:chgData name="Paul Buisman" userId="4e7357b6e206d07c" providerId="LiveId" clId="{674FEFAA-1A9C-C042-B516-9AA93B93CD86}"/>
    <pc:docChg chg="addSld delSld modSld sldOrd">
      <pc:chgData name="Paul Buisman" userId="4e7357b6e206d07c" providerId="LiveId" clId="{674FEFAA-1A9C-C042-B516-9AA93B93CD86}" dt="2023-10-09T13:29:12.377" v="4" actId="2696"/>
      <pc:docMkLst>
        <pc:docMk/>
      </pc:docMkLst>
      <pc:sldChg chg="del">
        <pc:chgData name="Paul Buisman" userId="4e7357b6e206d07c" providerId="LiveId" clId="{674FEFAA-1A9C-C042-B516-9AA93B93CD86}" dt="2023-10-09T13:29:12.377" v="4" actId="2696"/>
        <pc:sldMkLst>
          <pc:docMk/>
          <pc:sldMk cId="0" sldId="263"/>
        </pc:sldMkLst>
      </pc:sldChg>
      <pc:sldChg chg="del">
        <pc:chgData name="Paul Buisman" userId="4e7357b6e206d07c" providerId="LiveId" clId="{674FEFAA-1A9C-C042-B516-9AA93B93CD86}" dt="2023-10-09T13:29:12.377" v="4" actId="2696"/>
        <pc:sldMkLst>
          <pc:docMk/>
          <pc:sldMk cId="651246173" sldId="287"/>
        </pc:sldMkLst>
      </pc:sldChg>
      <pc:sldChg chg="del">
        <pc:chgData name="Paul Buisman" userId="4e7357b6e206d07c" providerId="LiveId" clId="{674FEFAA-1A9C-C042-B516-9AA93B93CD86}" dt="2023-10-09T13:29:12.377" v="4" actId="2696"/>
        <pc:sldMkLst>
          <pc:docMk/>
          <pc:sldMk cId="2219380996" sldId="288"/>
        </pc:sldMkLst>
      </pc:sldChg>
      <pc:sldChg chg="add ord setBg">
        <pc:chgData name="Paul Buisman" userId="4e7357b6e206d07c" providerId="LiveId" clId="{674FEFAA-1A9C-C042-B516-9AA93B93CD86}" dt="2023-10-09T13:28:25.286" v="1" actId="20578"/>
        <pc:sldMkLst>
          <pc:docMk/>
          <pc:sldMk cId="0" sldId="291"/>
        </pc:sldMkLst>
      </pc:sldChg>
      <pc:sldChg chg="add">
        <pc:chgData name="Paul Buisman" userId="4e7357b6e206d07c" providerId="LiveId" clId="{674FEFAA-1A9C-C042-B516-9AA93B93CD86}" dt="2023-10-09T13:28:30.342" v="2"/>
        <pc:sldMkLst>
          <pc:docMk/>
          <pc:sldMk cId="3013474269" sldId="292"/>
        </pc:sldMkLst>
      </pc:sldChg>
      <pc:sldChg chg="add">
        <pc:chgData name="Paul Buisman" userId="4e7357b6e206d07c" providerId="LiveId" clId="{674FEFAA-1A9C-C042-B516-9AA93B93CD86}" dt="2023-10-09T13:28:47.864" v="3"/>
        <pc:sldMkLst>
          <pc:docMk/>
          <pc:sldMk cId="2158784161" sldId="293"/>
        </pc:sldMkLst>
      </pc:sldChg>
    </pc:docChg>
  </pc:docChgLst>
  <pc:docChgLst>
    <pc:chgData name="Paul Buisman" userId="4e7357b6e206d07c" providerId="LiveId" clId="{BF91F6B1-390F-3640-9ED9-2F81C0306253}"/>
    <pc:docChg chg="custSel modSld">
      <pc:chgData name="Paul Buisman" userId="4e7357b6e206d07c" providerId="LiveId" clId="{BF91F6B1-390F-3640-9ED9-2F81C0306253}" dt="2021-02-11T15:27:57.648" v="189" actId="20577"/>
      <pc:docMkLst>
        <pc:docMk/>
      </pc:docMkLst>
      <pc:sldChg chg="modSp mod">
        <pc:chgData name="Paul Buisman" userId="4e7357b6e206d07c" providerId="LiveId" clId="{BF91F6B1-390F-3640-9ED9-2F81C0306253}" dt="2021-02-11T15:27:57.648" v="189" actId="20577"/>
        <pc:sldMkLst>
          <pc:docMk/>
          <pc:sldMk cId="0" sldId="277"/>
        </pc:sldMkLst>
        <pc:spChg chg="mod">
          <ac:chgData name="Paul Buisman" userId="4e7357b6e206d07c" providerId="LiveId" clId="{BF91F6B1-390F-3640-9ED9-2F81C0306253}" dt="2021-02-11T15:23:15.318" v="1" actId="20577"/>
          <ac:spMkLst>
            <pc:docMk/>
            <pc:sldMk cId="0" sldId="277"/>
            <ac:spMk id="24" creationId="{00000000-0000-0000-0000-000000000000}"/>
          </ac:spMkLst>
        </pc:spChg>
        <pc:spChg chg="mod">
          <ac:chgData name="Paul Buisman" userId="4e7357b6e206d07c" providerId="LiveId" clId="{BF91F6B1-390F-3640-9ED9-2F81C0306253}" dt="2021-02-11T15:27:57.648" v="189" actId="20577"/>
          <ac:spMkLst>
            <pc:docMk/>
            <pc:sldMk cId="0" sldId="277"/>
            <ac:spMk id="38918" creationId="{00000000-0000-0000-0000-000000000000}"/>
          </ac:spMkLst>
        </pc:spChg>
      </pc:sldChg>
    </pc:docChg>
  </pc:docChgLst>
  <pc:docChgLst>
    <pc:chgData name="Paul Buisman" userId="4e7357b6e206d07c" providerId="LiveId" clId="{31C165B2-2875-8144-AA35-9303C7FF879F}"/>
    <pc:docChg chg="modSld">
      <pc:chgData name="Paul Buisman" userId="4e7357b6e206d07c" providerId="LiveId" clId="{31C165B2-2875-8144-AA35-9303C7FF879F}" dt="2020-01-13T10:29:02.044" v="134" actId="20577"/>
      <pc:docMkLst>
        <pc:docMk/>
      </pc:docMkLst>
      <pc:sldChg chg="modSp">
        <pc:chgData name="Paul Buisman" userId="4e7357b6e206d07c" providerId="LiveId" clId="{31C165B2-2875-8144-AA35-9303C7FF879F}" dt="2020-01-13T10:29:02.044" v="134" actId="20577"/>
        <pc:sldMkLst>
          <pc:docMk/>
          <pc:sldMk cId="0" sldId="277"/>
        </pc:sldMkLst>
        <pc:spChg chg="mod">
          <ac:chgData name="Paul Buisman" userId="4e7357b6e206d07c" providerId="LiveId" clId="{31C165B2-2875-8144-AA35-9303C7FF879F}" dt="2020-01-13T10:23:28.394" v="3" actId="20577"/>
          <ac:spMkLst>
            <pc:docMk/>
            <pc:sldMk cId="0" sldId="277"/>
            <ac:spMk id="24" creationId="{00000000-0000-0000-0000-000000000000}"/>
          </ac:spMkLst>
        </pc:spChg>
        <pc:spChg chg="mod">
          <ac:chgData name="Paul Buisman" userId="4e7357b6e206d07c" providerId="LiveId" clId="{31C165B2-2875-8144-AA35-9303C7FF879F}" dt="2020-01-13T10:29:02.044" v="134" actId="20577"/>
          <ac:spMkLst>
            <pc:docMk/>
            <pc:sldMk cId="0" sldId="277"/>
            <ac:spMk id="38918" creationId="{00000000-0000-0000-0000-000000000000}"/>
          </ac:spMkLst>
        </pc:spChg>
      </pc:sldChg>
    </pc:docChg>
  </pc:docChgLst>
  <pc:docChgLst>
    <pc:chgData name="Paul Buisman" userId="4e7357b6e206d07c" providerId="LiveId" clId="{79DEBBCE-C027-714F-AC6F-89942324D5A9}"/>
    <pc:docChg chg="modSld">
      <pc:chgData name="Paul Buisman" userId="4e7357b6e206d07c" providerId="LiveId" clId="{79DEBBCE-C027-714F-AC6F-89942324D5A9}" dt="2019-01-11T15:24:37.823" v="3" actId="20577"/>
      <pc:docMkLst>
        <pc:docMk/>
      </pc:docMkLst>
      <pc:sldChg chg="modSp">
        <pc:chgData name="Paul Buisman" userId="4e7357b6e206d07c" providerId="LiveId" clId="{79DEBBCE-C027-714F-AC6F-89942324D5A9}" dt="2019-01-11T15:24:37.823" v="3" actId="20577"/>
        <pc:sldMkLst>
          <pc:docMk/>
          <pc:sldMk cId="0" sldId="277"/>
        </pc:sldMkLst>
        <pc:spChg chg="mod">
          <ac:chgData name="Paul Buisman" userId="4e7357b6e206d07c" providerId="LiveId" clId="{79DEBBCE-C027-714F-AC6F-89942324D5A9}" dt="2019-01-11T15:24:37.823" v="3" actId="20577"/>
          <ac:spMkLst>
            <pc:docMk/>
            <pc:sldMk cId="0" sldId="277"/>
            <ac:spMk id="24" creationId="{00000000-0000-0000-0000-000000000000}"/>
          </ac:spMkLst>
        </pc:spChg>
        <pc:spChg chg="mod">
          <ac:chgData name="Paul Buisman" userId="4e7357b6e206d07c" providerId="LiveId" clId="{79DEBBCE-C027-714F-AC6F-89942324D5A9}" dt="2019-01-11T15:24:35.316" v="1" actId="2711"/>
          <ac:spMkLst>
            <pc:docMk/>
            <pc:sldMk cId="0" sldId="277"/>
            <ac:spMk id="38918" creationId="{00000000-0000-0000-0000-000000000000}"/>
          </ac:spMkLst>
        </pc:spChg>
      </pc:sldChg>
    </pc:docChg>
  </pc:docChgLst>
  <pc:docChgLst>
    <pc:chgData name="Paul Buisman" userId="4e7357b6e206d07c" providerId="LiveId" clId="{350EDEC9-0C53-B84F-8161-B8C24531937D}"/>
    <pc:docChg chg="delSld modSld">
      <pc:chgData name="Paul Buisman" userId="4e7357b6e206d07c" providerId="LiveId" clId="{350EDEC9-0C53-B84F-8161-B8C24531937D}" dt="2022-03-15T13:19:59.664" v="5" actId="14100"/>
      <pc:docMkLst>
        <pc:docMk/>
      </pc:docMkLst>
      <pc:sldChg chg="del">
        <pc:chgData name="Paul Buisman" userId="4e7357b6e206d07c" providerId="LiveId" clId="{350EDEC9-0C53-B84F-8161-B8C24531937D}" dt="2022-03-09T10:25:30.147" v="4" actId="2696"/>
        <pc:sldMkLst>
          <pc:docMk/>
          <pc:sldMk cId="0" sldId="268"/>
        </pc:sldMkLst>
      </pc:sldChg>
      <pc:sldChg chg="modSp mod">
        <pc:chgData name="Paul Buisman" userId="4e7357b6e206d07c" providerId="LiveId" clId="{350EDEC9-0C53-B84F-8161-B8C24531937D}" dt="2022-03-07T14:07:26.923" v="3" actId="20577"/>
        <pc:sldMkLst>
          <pc:docMk/>
          <pc:sldMk cId="0" sldId="277"/>
        </pc:sldMkLst>
        <pc:spChg chg="mod">
          <ac:chgData name="Paul Buisman" userId="4e7357b6e206d07c" providerId="LiveId" clId="{350EDEC9-0C53-B84F-8161-B8C24531937D}" dt="2022-03-07T14:07:26.923" v="3" actId="20577"/>
          <ac:spMkLst>
            <pc:docMk/>
            <pc:sldMk cId="0" sldId="277"/>
            <ac:spMk id="24" creationId="{00000000-0000-0000-0000-000000000000}"/>
          </ac:spMkLst>
        </pc:spChg>
        <pc:spChg chg="mod">
          <ac:chgData name="Paul Buisman" userId="4e7357b6e206d07c" providerId="LiveId" clId="{350EDEC9-0C53-B84F-8161-B8C24531937D}" dt="2022-03-07T14:07:22.874" v="1" actId="2711"/>
          <ac:spMkLst>
            <pc:docMk/>
            <pc:sldMk cId="0" sldId="277"/>
            <ac:spMk id="38918" creationId="{00000000-0000-0000-0000-000000000000}"/>
          </ac:spMkLst>
        </pc:spChg>
      </pc:sldChg>
      <pc:sldChg chg="modSp mod">
        <pc:chgData name="Paul Buisman" userId="4e7357b6e206d07c" providerId="LiveId" clId="{350EDEC9-0C53-B84F-8161-B8C24531937D}" dt="2022-03-15T13:19:59.664" v="5" actId="14100"/>
        <pc:sldMkLst>
          <pc:docMk/>
          <pc:sldMk cId="2204049538" sldId="286"/>
        </pc:sldMkLst>
        <pc:picChg chg="mod">
          <ac:chgData name="Paul Buisman" userId="4e7357b6e206d07c" providerId="LiveId" clId="{350EDEC9-0C53-B84F-8161-B8C24531937D}" dt="2022-03-15T13:19:59.664" v="5" actId="14100"/>
          <ac:picMkLst>
            <pc:docMk/>
            <pc:sldMk cId="2204049538" sldId="286"/>
            <ac:picMk id="44" creationId="{63AEB1E9-E53F-0F4A-9DA8-50C654732E58}"/>
          </ac:picMkLst>
        </pc:picChg>
      </pc:sldChg>
    </pc:docChg>
  </pc:docChgLst>
  <pc:docChgLst>
    <pc:chgData name="Paul Buisman" userId="4e7357b6e206d07c" providerId="LiveId" clId="{D1F1F0FA-86C1-1942-9211-23409E3C0A75}"/>
    <pc:docChg chg="delSld modSld">
      <pc:chgData name="Paul Buisman" userId="4e7357b6e206d07c" providerId="LiveId" clId="{D1F1F0FA-86C1-1942-9211-23409E3C0A75}" dt="2023-03-14T11:26:15.723" v="7" actId="2696"/>
      <pc:docMkLst>
        <pc:docMk/>
      </pc:docMkLst>
      <pc:sldChg chg="modSp mod">
        <pc:chgData name="Paul Buisman" userId="4e7357b6e206d07c" providerId="LiveId" clId="{D1F1F0FA-86C1-1942-9211-23409E3C0A75}" dt="2023-03-01T14:39:04.086" v="3" actId="20577"/>
        <pc:sldMkLst>
          <pc:docMk/>
          <pc:sldMk cId="0" sldId="277"/>
        </pc:sldMkLst>
        <pc:spChg chg="mod">
          <ac:chgData name="Paul Buisman" userId="4e7357b6e206d07c" providerId="LiveId" clId="{D1F1F0FA-86C1-1942-9211-23409E3C0A75}" dt="2023-02-27T09:49:47.445" v="2" actId="20577"/>
          <ac:spMkLst>
            <pc:docMk/>
            <pc:sldMk cId="0" sldId="277"/>
            <ac:spMk id="24" creationId="{00000000-0000-0000-0000-000000000000}"/>
          </ac:spMkLst>
        </pc:spChg>
        <pc:spChg chg="mod">
          <ac:chgData name="Paul Buisman" userId="4e7357b6e206d07c" providerId="LiveId" clId="{D1F1F0FA-86C1-1942-9211-23409E3C0A75}" dt="2023-03-01T14:39:04.086" v="3" actId="20577"/>
          <ac:spMkLst>
            <pc:docMk/>
            <pc:sldMk cId="0" sldId="277"/>
            <ac:spMk id="38918" creationId="{00000000-0000-0000-0000-000000000000}"/>
          </ac:spMkLst>
        </pc:spChg>
      </pc:sldChg>
      <pc:sldChg chg="del">
        <pc:chgData name="Paul Buisman" userId="4e7357b6e206d07c" providerId="LiveId" clId="{D1F1F0FA-86C1-1942-9211-23409E3C0A75}" dt="2023-03-14T11:26:14.078" v="4" actId="2696"/>
        <pc:sldMkLst>
          <pc:docMk/>
          <pc:sldMk cId="2125779797" sldId="278"/>
        </pc:sldMkLst>
      </pc:sldChg>
      <pc:sldChg chg="del">
        <pc:chgData name="Paul Buisman" userId="4e7357b6e206d07c" providerId="LiveId" clId="{D1F1F0FA-86C1-1942-9211-23409E3C0A75}" dt="2023-03-14T11:26:14.906" v="5" actId="2696"/>
        <pc:sldMkLst>
          <pc:docMk/>
          <pc:sldMk cId="295613040" sldId="279"/>
        </pc:sldMkLst>
      </pc:sldChg>
      <pc:sldChg chg="del">
        <pc:chgData name="Paul Buisman" userId="4e7357b6e206d07c" providerId="LiveId" clId="{D1F1F0FA-86C1-1942-9211-23409E3C0A75}" dt="2023-03-14T11:26:14.961" v="6" actId="2696"/>
        <pc:sldMkLst>
          <pc:docMk/>
          <pc:sldMk cId="1238687769" sldId="280"/>
        </pc:sldMkLst>
      </pc:sldChg>
      <pc:sldChg chg="del">
        <pc:chgData name="Paul Buisman" userId="4e7357b6e206d07c" providerId="LiveId" clId="{D1F1F0FA-86C1-1942-9211-23409E3C0A75}" dt="2023-03-14T11:26:15.723" v="7" actId="2696"/>
        <pc:sldMkLst>
          <pc:docMk/>
          <pc:sldMk cId="592835723" sldId="282"/>
        </pc:sldMkLst>
      </pc:sldChg>
    </pc:docChg>
  </pc:docChgLst>
  <pc:docChgLst>
    <pc:chgData name="Paul Buisman" userId="4e7357b6e206d07c" providerId="LiveId" clId="{26820321-392E-114F-ADE2-5838C2864FA2}"/>
    <pc:docChg chg="addSld modSld">
      <pc:chgData name="Paul Buisman" userId="4e7357b6e206d07c" providerId="LiveId" clId="{26820321-392E-114F-ADE2-5838C2864FA2}" dt="2022-11-30T08:55:13.782" v="3"/>
      <pc:docMkLst>
        <pc:docMk/>
      </pc:docMkLst>
      <pc:sldChg chg="modSp mod">
        <pc:chgData name="Paul Buisman" userId="4e7357b6e206d07c" providerId="LiveId" clId="{26820321-392E-114F-ADE2-5838C2864FA2}" dt="2022-11-30T08:55:10.595" v="2" actId="1035"/>
        <pc:sldMkLst>
          <pc:docMk/>
          <pc:sldMk cId="0" sldId="263"/>
        </pc:sldMkLst>
        <pc:spChg chg="mod">
          <ac:chgData name="Paul Buisman" userId="4e7357b6e206d07c" providerId="LiveId" clId="{26820321-392E-114F-ADE2-5838C2864FA2}" dt="2022-11-30T08:55:10.595" v="2" actId="1035"/>
          <ac:spMkLst>
            <pc:docMk/>
            <pc:sldMk cId="0" sldId="263"/>
            <ac:spMk id="6" creationId="{17A7F0F1-7EC2-6744-9DA5-66B6AADECC75}"/>
          </ac:spMkLst>
        </pc:spChg>
      </pc:sldChg>
      <pc:sldChg chg="add setBg">
        <pc:chgData name="Paul Buisman" userId="4e7357b6e206d07c" providerId="LiveId" clId="{26820321-392E-114F-ADE2-5838C2864FA2}" dt="2022-11-30T08:55:13.782" v="3"/>
        <pc:sldMkLst>
          <pc:docMk/>
          <pc:sldMk cId="2609929807" sldId="290"/>
        </pc:sldMkLst>
      </pc:sldChg>
    </pc:docChg>
  </pc:docChgLst>
  <pc:docChgLst>
    <pc:chgData name="Paul Buisman" userId="4e7357b6e206d07c" providerId="LiveId" clId="{43856A7D-72B9-7347-AB49-03A94824C43A}"/>
    <pc:docChg chg="custSel delSld modSld">
      <pc:chgData name="Paul Buisman" userId="4e7357b6e206d07c" providerId="LiveId" clId="{43856A7D-72B9-7347-AB49-03A94824C43A}" dt="2024-01-24T10:37:23.621" v="162" actId="20577"/>
      <pc:docMkLst>
        <pc:docMk/>
      </pc:docMkLst>
      <pc:sldChg chg="modSp mod">
        <pc:chgData name="Paul Buisman" userId="4e7357b6e206d07c" providerId="LiveId" clId="{43856A7D-72B9-7347-AB49-03A94824C43A}" dt="2024-01-24T10:37:23.621" v="162" actId="20577"/>
        <pc:sldMkLst>
          <pc:docMk/>
          <pc:sldMk cId="0" sldId="277"/>
        </pc:sldMkLst>
        <pc:spChg chg="mod">
          <ac:chgData name="Paul Buisman" userId="4e7357b6e206d07c" providerId="LiveId" clId="{43856A7D-72B9-7347-AB49-03A94824C43A}" dt="2024-01-24T10:31:38.403" v="46" actId="20577"/>
          <ac:spMkLst>
            <pc:docMk/>
            <pc:sldMk cId="0" sldId="277"/>
            <ac:spMk id="24" creationId="{00000000-0000-0000-0000-000000000000}"/>
          </ac:spMkLst>
        </pc:spChg>
        <pc:spChg chg="mod">
          <ac:chgData name="Paul Buisman" userId="4e7357b6e206d07c" providerId="LiveId" clId="{43856A7D-72B9-7347-AB49-03A94824C43A}" dt="2024-01-24T10:37:23.621" v="162" actId="20577"/>
          <ac:spMkLst>
            <pc:docMk/>
            <pc:sldMk cId="0" sldId="277"/>
            <ac:spMk id="38918" creationId="{00000000-0000-0000-0000-000000000000}"/>
          </ac:spMkLst>
        </pc:spChg>
      </pc:sldChg>
      <pc:sldChg chg="modSp mod">
        <pc:chgData name="Paul Buisman" userId="4e7357b6e206d07c" providerId="LiveId" clId="{43856A7D-72B9-7347-AB49-03A94824C43A}" dt="2024-01-24T10:31:27.394" v="44" actId="20577"/>
        <pc:sldMkLst>
          <pc:docMk/>
          <pc:sldMk cId="1203139673" sldId="284"/>
        </pc:sldMkLst>
        <pc:spChg chg="mod">
          <ac:chgData name="Paul Buisman" userId="4e7357b6e206d07c" providerId="LiveId" clId="{43856A7D-72B9-7347-AB49-03A94824C43A}" dt="2024-01-24T10:31:27.394" v="44" actId="20577"/>
          <ac:spMkLst>
            <pc:docMk/>
            <pc:sldMk cId="1203139673" sldId="284"/>
            <ac:spMk id="2" creationId="{82868775-18F5-654D-ADAB-29F0309D3310}"/>
          </ac:spMkLst>
        </pc:spChg>
      </pc:sldChg>
      <pc:sldChg chg="addSp delSp modSp mod">
        <pc:chgData name="Paul Buisman" userId="4e7357b6e206d07c" providerId="LiveId" clId="{43856A7D-72B9-7347-AB49-03A94824C43A}" dt="2024-01-24T10:31:17.075" v="24" actId="1076"/>
        <pc:sldMkLst>
          <pc:docMk/>
          <pc:sldMk cId="3149588496" sldId="285"/>
        </pc:sldMkLst>
        <pc:spChg chg="del">
          <ac:chgData name="Paul Buisman" userId="4e7357b6e206d07c" providerId="LiveId" clId="{43856A7D-72B9-7347-AB49-03A94824C43A}" dt="2024-01-24T10:31:06.826" v="21" actId="478"/>
          <ac:spMkLst>
            <pc:docMk/>
            <pc:sldMk cId="3149588496" sldId="285"/>
            <ac:spMk id="20" creationId="{BC3199D1-587E-7047-9419-3A756A5C27EA}"/>
          </ac:spMkLst>
        </pc:spChg>
        <pc:picChg chg="add mod">
          <ac:chgData name="Paul Buisman" userId="4e7357b6e206d07c" providerId="LiveId" clId="{43856A7D-72B9-7347-AB49-03A94824C43A}" dt="2024-01-24T10:31:17.075" v="24" actId="1076"/>
          <ac:picMkLst>
            <pc:docMk/>
            <pc:sldMk cId="3149588496" sldId="285"/>
            <ac:picMk id="3" creationId="{38AC5EBF-E39D-D8F9-EFA9-DFECC42A7C45}"/>
          </ac:picMkLst>
        </pc:picChg>
      </pc:sldChg>
      <pc:sldChg chg="modSp mod">
        <pc:chgData name="Paul Buisman" userId="4e7357b6e206d07c" providerId="LiveId" clId="{43856A7D-72B9-7347-AB49-03A94824C43A}" dt="2024-01-24T10:30:57.818" v="20" actId="20577"/>
        <pc:sldMkLst>
          <pc:docMk/>
          <pc:sldMk cId="2204049538" sldId="286"/>
        </pc:sldMkLst>
        <pc:spChg chg="mod">
          <ac:chgData name="Paul Buisman" userId="4e7357b6e206d07c" providerId="LiveId" clId="{43856A7D-72B9-7347-AB49-03A94824C43A}" dt="2024-01-24T10:30:57.818" v="20" actId="20577"/>
          <ac:spMkLst>
            <pc:docMk/>
            <pc:sldMk cId="2204049538" sldId="286"/>
            <ac:spMk id="63" creationId="{F8B612BD-3342-5846-81A7-10B5CFFEDBFA}"/>
          </ac:spMkLst>
        </pc:spChg>
      </pc:sldChg>
      <pc:sldChg chg="del">
        <pc:chgData name="Paul Buisman" userId="4e7357b6e206d07c" providerId="LiveId" clId="{43856A7D-72B9-7347-AB49-03A94824C43A}" dt="2024-01-24T10:31:22.360" v="25" actId="2696"/>
        <pc:sldMkLst>
          <pc:docMk/>
          <pc:sldMk cId="2609929807" sldId="290"/>
        </pc:sldMkLst>
      </pc:sldChg>
    </pc:docChg>
  </pc:docChgLst>
  <pc:docChgLst>
    <pc:chgData name="Paul Buisman" userId="4e7357b6e206d07c" providerId="LiveId" clId="{612AE4C3-411A-B841-85A0-2141E124B666}"/>
    <pc:docChg chg="addSld modSld">
      <pc:chgData name="Paul Buisman" userId="4e7357b6e206d07c" providerId="LiveId" clId="{612AE4C3-411A-B841-85A0-2141E124B666}" dt="2024-02-29T11:42:15.901" v="0"/>
      <pc:docMkLst>
        <pc:docMk/>
      </pc:docMkLst>
      <pc:sldChg chg="add">
        <pc:chgData name="Paul Buisman" userId="4e7357b6e206d07c" providerId="LiveId" clId="{612AE4C3-411A-B841-85A0-2141E124B666}" dt="2024-02-29T11:42:15.901" v="0"/>
        <pc:sldMkLst>
          <pc:docMk/>
          <pc:sldMk cId="1097264064" sldId="295"/>
        </pc:sldMkLst>
      </pc:sldChg>
    </pc:docChg>
  </pc:docChgLst>
  <pc:docChgLst>
    <pc:chgData name="Paul Buisman" userId="4e7357b6e206d07c" providerId="LiveId" clId="{4270AD90-9DE5-F544-84AB-9E16DCA6C3CD}"/>
    <pc:docChg chg="addSld modSld">
      <pc:chgData name="Paul Buisman" userId="4e7357b6e206d07c" providerId="LiveId" clId="{4270AD90-9DE5-F544-84AB-9E16DCA6C3CD}" dt="2020-07-23T13:53:16.115" v="7" actId="14826"/>
      <pc:docMkLst>
        <pc:docMk/>
      </pc:docMkLst>
      <pc:sldChg chg="addSp modSp mod">
        <pc:chgData name="Paul Buisman" userId="4e7357b6e206d07c" providerId="LiveId" clId="{4270AD90-9DE5-F544-84AB-9E16DCA6C3CD}" dt="2020-07-23T13:53:06.538" v="5" actId="1036"/>
        <pc:sldMkLst>
          <pc:docMk/>
          <pc:sldMk cId="0" sldId="273"/>
        </pc:sldMkLst>
        <pc:picChg chg="add mod">
          <ac:chgData name="Paul Buisman" userId="4e7357b6e206d07c" providerId="LiveId" clId="{4270AD90-9DE5-F544-84AB-9E16DCA6C3CD}" dt="2020-07-23T13:53:06.538" v="5" actId="1036"/>
          <ac:picMkLst>
            <pc:docMk/>
            <pc:sldMk cId="0" sldId="273"/>
            <ac:picMk id="4" creationId="{18957A30-CB04-A04D-B879-8B31D5CCA8C5}"/>
          </ac:picMkLst>
        </pc:picChg>
      </pc:sldChg>
      <pc:sldChg chg="modSp add setBg">
        <pc:chgData name="Paul Buisman" userId="4e7357b6e206d07c" providerId="LiveId" clId="{4270AD90-9DE5-F544-84AB-9E16DCA6C3CD}" dt="2020-07-23T13:53:16.115" v="7" actId="14826"/>
        <pc:sldMkLst>
          <pc:docMk/>
          <pc:sldMk cId="2988020922" sldId="289"/>
        </pc:sldMkLst>
        <pc:picChg chg="mod">
          <ac:chgData name="Paul Buisman" userId="4e7357b6e206d07c" providerId="LiveId" clId="{4270AD90-9DE5-F544-84AB-9E16DCA6C3CD}" dt="2020-07-23T13:53:16.115" v="7" actId="14826"/>
          <ac:picMkLst>
            <pc:docMk/>
            <pc:sldMk cId="2988020922" sldId="289"/>
            <ac:picMk id="4" creationId="{18957A30-CB04-A04D-B879-8B31D5CCA8C5}"/>
          </ac:picMkLst>
        </pc:picChg>
      </pc:sldChg>
    </pc:docChg>
  </pc:docChgLst>
  <pc:docChgLst>
    <pc:chgData name="Paul Buisman" userId="4e7357b6e206d07c" providerId="LiveId" clId="{0A8A9647-14BC-5A40-83B4-D8B24BD94924}"/>
    <pc:docChg chg="undo modSld">
      <pc:chgData name="Paul Buisman" userId="4e7357b6e206d07c" providerId="LiveId" clId="{0A8A9647-14BC-5A40-83B4-D8B24BD94924}" dt="2018-09-28T14:14:00.749" v="38" actId="20577"/>
      <pc:docMkLst>
        <pc:docMk/>
      </pc:docMkLst>
      <pc:sldChg chg="modSp">
        <pc:chgData name="Paul Buisman" userId="4e7357b6e206d07c" providerId="LiveId" clId="{0A8A9647-14BC-5A40-83B4-D8B24BD94924}" dt="2018-09-28T14:14:00.749" v="38" actId="20577"/>
        <pc:sldMkLst>
          <pc:docMk/>
          <pc:sldMk cId="3149588496" sldId="285"/>
        </pc:sldMkLst>
        <pc:spChg chg="mod">
          <ac:chgData name="Paul Buisman" userId="4e7357b6e206d07c" providerId="LiveId" clId="{0A8A9647-14BC-5A40-83B4-D8B24BD94924}" dt="2018-09-28T14:14:00.749" v="38" actId="20577"/>
          <ac:spMkLst>
            <pc:docMk/>
            <pc:sldMk cId="3149588496" sldId="285"/>
            <ac:spMk id="4" creationId="{D38D50B3-B3E5-734B-84CD-0AA83D5C8E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97754" fontAlgn="auto">
              <a:spcBef>
                <a:spcPts val="0"/>
              </a:spcBef>
              <a:spcAft>
                <a:spcPts val="0"/>
              </a:spcAft>
              <a:defRPr sz="1200" dirty="0">
                <a:latin typeface="Titillium WebBold"/>
                <a:ea typeface="+mn-ea"/>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97754" fontAlgn="auto">
              <a:spcBef>
                <a:spcPts val="0"/>
              </a:spcBef>
              <a:spcAft>
                <a:spcPts val="0"/>
              </a:spcAft>
              <a:defRPr sz="1200" smtClean="0">
                <a:latin typeface="Titillium WebBold"/>
                <a:ea typeface="+mn-ea"/>
                <a:cs typeface="+mn-cs"/>
              </a:defRPr>
            </a:lvl1pPr>
          </a:lstStyle>
          <a:p>
            <a:pPr>
              <a:defRPr/>
            </a:pPr>
            <a:fld id="{C2C41744-BF07-5443-A71C-CEE083546A8E}" type="datetime1">
              <a:rPr lang="nl-NL"/>
              <a:pPr>
                <a:defRPr/>
              </a:pPr>
              <a:t>04-06-2024</a:t>
            </a:fld>
            <a:endParaRPr lang="nl-NL" dirty="0"/>
          </a:p>
        </p:txBody>
      </p:sp>
      <p:sp>
        <p:nvSpPr>
          <p:cNvPr id="4" name="Tijdelijke aanduiding voor dia-afbeelding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97754" fontAlgn="auto">
              <a:spcBef>
                <a:spcPts val="0"/>
              </a:spcBef>
              <a:spcAft>
                <a:spcPts val="0"/>
              </a:spcAft>
              <a:defRPr sz="1200" dirty="0">
                <a:latin typeface="Titillium WebBold"/>
                <a:ea typeface="+mn-ea"/>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97754" fontAlgn="auto">
              <a:spcBef>
                <a:spcPts val="0"/>
              </a:spcBef>
              <a:spcAft>
                <a:spcPts val="0"/>
              </a:spcAft>
              <a:defRPr sz="1200" smtClean="0">
                <a:latin typeface="Titillium WebBold"/>
                <a:ea typeface="+mn-ea"/>
                <a:cs typeface="+mn-cs"/>
              </a:defRPr>
            </a:lvl1pPr>
          </a:lstStyle>
          <a:p>
            <a:pPr>
              <a:defRPr/>
            </a:pPr>
            <a:fld id="{268662DD-4847-4E42-A4FB-0C48292AFECF}" type="slidenum">
              <a:rPr lang="nl-NL"/>
              <a:pPr>
                <a:defRPr/>
              </a:pPr>
              <a:t>‹nr.›</a:t>
            </a:fld>
            <a:endParaRPr lang="nl-NL" dirty="0"/>
          </a:p>
        </p:txBody>
      </p:sp>
    </p:spTree>
    <p:extLst>
      <p:ext uri="{BB962C8B-B14F-4D97-AF65-F5344CB8AC3E}">
        <p14:creationId xmlns:p14="http://schemas.microsoft.com/office/powerpoint/2010/main" val="1269374098"/>
      </p:ext>
    </p:extLst>
  </p:cSld>
  <p:clrMap bg1="lt1" tx1="dk1" bg2="lt2" tx2="dk2" accent1="accent1" accent2="accent2" accent3="accent3" accent4="accent4" accent5="accent5" accent6="accent6" hlink="hlink" folHlink="folHlink"/>
  <p:notesStyle>
    <a:lvl1pPr algn="l" defTabSz="496888" rtl="0" fontAlgn="base">
      <a:spcBef>
        <a:spcPct val="30000"/>
      </a:spcBef>
      <a:spcAft>
        <a:spcPct val="0"/>
      </a:spcAft>
      <a:defRPr sz="1300" kern="1200">
        <a:solidFill>
          <a:schemeClr val="tx1"/>
        </a:solidFill>
        <a:latin typeface="Titillium WebBold"/>
        <a:ea typeface="ＭＳ Ｐゴシック" charset="-128"/>
        <a:cs typeface="ＭＳ Ｐゴシック" charset="-128"/>
      </a:defRPr>
    </a:lvl1pPr>
    <a:lvl2pPr marL="496888" algn="l" defTabSz="496888" rtl="0" fontAlgn="base">
      <a:spcBef>
        <a:spcPct val="30000"/>
      </a:spcBef>
      <a:spcAft>
        <a:spcPct val="0"/>
      </a:spcAft>
      <a:defRPr sz="1300" kern="1200">
        <a:solidFill>
          <a:schemeClr val="tx1"/>
        </a:solidFill>
        <a:latin typeface="Titillium WebBold"/>
        <a:ea typeface="ＭＳ Ｐゴシック" charset="-128"/>
        <a:cs typeface="+mn-cs"/>
      </a:defRPr>
    </a:lvl2pPr>
    <a:lvl3pPr marL="995363" algn="l" defTabSz="496888" rtl="0" fontAlgn="base">
      <a:spcBef>
        <a:spcPct val="30000"/>
      </a:spcBef>
      <a:spcAft>
        <a:spcPct val="0"/>
      </a:spcAft>
      <a:defRPr sz="1300" kern="1200">
        <a:solidFill>
          <a:schemeClr val="tx1"/>
        </a:solidFill>
        <a:latin typeface="Titillium WebBold"/>
        <a:ea typeface="ＭＳ Ｐゴシック" charset="-128"/>
        <a:cs typeface="+mn-cs"/>
      </a:defRPr>
    </a:lvl3pPr>
    <a:lvl4pPr marL="1492250" algn="l" defTabSz="496888" rtl="0" fontAlgn="base">
      <a:spcBef>
        <a:spcPct val="30000"/>
      </a:spcBef>
      <a:spcAft>
        <a:spcPct val="0"/>
      </a:spcAft>
      <a:defRPr sz="1300" kern="1200">
        <a:solidFill>
          <a:schemeClr val="tx1"/>
        </a:solidFill>
        <a:latin typeface="Titillium WebBold"/>
        <a:ea typeface="ＭＳ Ｐゴシック" charset="-128"/>
        <a:cs typeface="+mn-cs"/>
      </a:defRPr>
    </a:lvl4pPr>
    <a:lvl5pPr marL="1990725" algn="l" defTabSz="496888" rtl="0" fontAlgn="base">
      <a:spcBef>
        <a:spcPct val="30000"/>
      </a:spcBef>
      <a:spcAft>
        <a:spcPct val="0"/>
      </a:spcAft>
      <a:defRPr sz="1300" kern="1200">
        <a:solidFill>
          <a:schemeClr val="tx1"/>
        </a:solidFill>
        <a:latin typeface="Titillium WebBold"/>
        <a:ea typeface="ＭＳ Ｐゴシック" charset="-128"/>
        <a:cs typeface="+mn-cs"/>
      </a:defRPr>
    </a:lvl5pPr>
    <a:lvl6pPr marL="2488768" algn="l" defTabSz="497754" rtl="0" eaLnBrk="1" latinLnBrk="0" hangingPunct="1">
      <a:defRPr sz="1300" kern="1200">
        <a:solidFill>
          <a:schemeClr val="tx1"/>
        </a:solidFill>
        <a:latin typeface="+mn-lt"/>
        <a:ea typeface="+mn-ea"/>
        <a:cs typeface="+mn-cs"/>
      </a:defRPr>
    </a:lvl6pPr>
    <a:lvl7pPr marL="2986522" algn="l" defTabSz="497754" rtl="0" eaLnBrk="1" latinLnBrk="0" hangingPunct="1">
      <a:defRPr sz="1300" kern="1200">
        <a:solidFill>
          <a:schemeClr val="tx1"/>
        </a:solidFill>
        <a:latin typeface="+mn-lt"/>
        <a:ea typeface="+mn-ea"/>
        <a:cs typeface="+mn-cs"/>
      </a:defRPr>
    </a:lvl7pPr>
    <a:lvl8pPr marL="3484275" algn="l" defTabSz="497754" rtl="0" eaLnBrk="1" latinLnBrk="0" hangingPunct="1">
      <a:defRPr sz="1300" kern="1200">
        <a:solidFill>
          <a:schemeClr val="tx1"/>
        </a:solidFill>
        <a:latin typeface="+mn-lt"/>
        <a:ea typeface="+mn-ea"/>
        <a:cs typeface="+mn-cs"/>
      </a:defRPr>
    </a:lvl8pPr>
    <a:lvl9pPr marL="3982029" algn="l" defTabSz="49775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3"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dirty="0">
                <a:latin typeface="Titillium WebBold" charset="0"/>
              </a:rPr>
              <a:t>Voorblad</a:t>
            </a:r>
          </a:p>
        </p:txBody>
      </p:sp>
      <p:sp>
        <p:nvSpPr>
          <p:cNvPr id="15364"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E3DA9F38-3247-A340-ACDE-0EC31EDC8AA8}" type="slidenum">
              <a:rPr lang="nl-NL">
                <a:latin typeface="Titillium WebBold" charset="0"/>
                <a:ea typeface="ＭＳ Ｐゴシック" charset="-128"/>
                <a:cs typeface="ＭＳ Ｐゴシック" charset="-128"/>
              </a:rPr>
              <a:pPr defTabSz="496888" fontAlgn="base">
                <a:spcBef>
                  <a:spcPct val="0"/>
                </a:spcBef>
                <a:spcAft>
                  <a:spcPct val="0"/>
                </a:spcAft>
              </a:pPr>
              <a:t>1</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126791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0179"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ACHTERBLAD</a:t>
            </a:r>
          </a:p>
        </p:txBody>
      </p:sp>
      <p:sp>
        <p:nvSpPr>
          <p:cNvPr id="50180"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88B7AEBD-20AC-0A49-880A-D2CC928F7216}" type="slidenum">
              <a:rPr lang="nl-NL">
                <a:latin typeface="Titillium WebBold" charset="0"/>
                <a:ea typeface="ＭＳ Ｐゴシック" charset="-128"/>
                <a:cs typeface="ＭＳ Ｐゴシック" charset="-128"/>
              </a:rPr>
              <a:pPr defTabSz="496888" fontAlgn="base">
                <a:spcBef>
                  <a:spcPct val="0"/>
                </a:spcBef>
                <a:spcAft>
                  <a:spcPct val="0"/>
                </a:spcAft>
              </a:pPr>
              <a:t>13</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38227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765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2765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39C47753-E86A-2544-B571-7B79E5C68BA3}" type="slidenum">
              <a:rPr lang="nl-NL">
                <a:latin typeface="Titillium WebBold" charset="0"/>
                <a:ea typeface="ＭＳ Ｐゴシック" charset="-128"/>
                <a:cs typeface="ＭＳ Ｐゴシック" charset="-128"/>
              </a:rPr>
              <a:pPr defTabSz="496888" fontAlgn="base">
                <a:spcBef>
                  <a:spcPct val="0"/>
                </a:spcBef>
                <a:spcAft>
                  <a:spcPct val="0"/>
                </a:spcAft>
              </a:pPr>
              <a:t>4</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58630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765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2765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39C47753-E86A-2544-B571-7B79E5C68BA3}" type="slidenum">
              <a:rPr lang="nl-NL">
                <a:latin typeface="Titillium WebBold" charset="0"/>
                <a:ea typeface="ＭＳ Ｐゴシック" charset="-128"/>
                <a:cs typeface="ＭＳ Ｐゴシック" charset="-128"/>
              </a:rPr>
              <a:pPr defTabSz="496888" fontAlgn="base">
                <a:spcBef>
                  <a:spcPct val="0"/>
                </a:spcBef>
                <a:spcAft>
                  <a:spcPct val="0"/>
                </a:spcAft>
              </a:pPr>
              <a:t>5</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28842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765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2765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39C47753-E86A-2544-B571-7B79E5C68BA3}" type="slidenum">
              <a:rPr lang="nl-NL">
                <a:latin typeface="Titillium WebBold" charset="0"/>
                <a:ea typeface="ＭＳ Ｐゴシック" charset="-128"/>
                <a:cs typeface="ＭＳ Ｐゴシック" charset="-128"/>
              </a:rPr>
              <a:pPr defTabSz="496888" fontAlgn="base">
                <a:spcBef>
                  <a:spcPct val="0"/>
                </a:spcBef>
                <a:spcAft>
                  <a:spcPct val="0"/>
                </a:spcAft>
              </a:pPr>
              <a:t>6</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28842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1987"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dirty="0" err="1">
                <a:latin typeface="Titillium WebBold" charset="0"/>
              </a:rPr>
              <a:t>Linkerpagina</a:t>
            </a:r>
            <a:endParaRPr lang="nl-NL" dirty="0">
              <a:latin typeface="Titillium WebBold" charset="0"/>
            </a:endParaRPr>
          </a:p>
        </p:txBody>
      </p:sp>
      <p:sp>
        <p:nvSpPr>
          <p:cNvPr id="41988"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7873FEA8-ED92-B74D-8874-F17EB55728E9}" type="slidenum">
              <a:rPr lang="nl-NL">
                <a:latin typeface="Titillium WebBold" charset="0"/>
                <a:ea typeface="ＭＳ Ｐゴシック" charset="-128"/>
                <a:cs typeface="ＭＳ Ｐゴシック" charset="-128"/>
              </a:rPr>
              <a:pPr defTabSz="496888" fontAlgn="base">
                <a:spcBef>
                  <a:spcPct val="0"/>
                </a:spcBef>
                <a:spcAft>
                  <a:spcPct val="0"/>
                </a:spcAft>
              </a:pPr>
              <a:t>8</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167545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1987"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dirty="0" err="1">
                <a:latin typeface="Titillium WebBold" charset="0"/>
              </a:rPr>
              <a:t>Linkerpagina</a:t>
            </a:r>
            <a:endParaRPr lang="nl-NL" dirty="0">
              <a:latin typeface="Titillium WebBold" charset="0"/>
            </a:endParaRPr>
          </a:p>
        </p:txBody>
      </p:sp>
      <p:sp>
        <p:nvSpPr>
          <p:cNvPr id="41988"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7873FEA8-ED92-B74D-8874-F17EB55728E9}" type="slidenum">
              <a:rPr lang="nl-NL">
                <a:latin typeface="Titillium WebBold" charset="0"/>
                <a:ea typeface="ＭＳ Ｐゴシック" charset="-128"/>
                <a:cs typeface="ＭＳ Ｐゴシック" charset="-128"/>
              </a:rPr>
              <a:pPr defTabSz="496888" fontAlgn="base">
                <a:spcBef>
                  <a:spcPct val="0"/>
                </a:spcBef>
                <a:spcAft>
                  <a:spcPct val="0"/>
                </a:spcAft>
              </a:pPr>
              <a:t>9</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190639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765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2765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39C47753-E86A-2544-B571-7B79E5C68BA3}" type="slidenum">
              <a:rPr lang="nl-NL">
                <a:latin typeface="Titillium WebBold" charset="0"/>
                <a:ea typeface="ＭＳ Ｐゴシック" charset="-128"/>
                <a:cs typeface="ＭＳ Ｐゴシック" charset="-128"/>
              </a:rPr>
              <a:pPr defTabSz="496888" fontAlgn="base">
                <a:spcBef>
                  <a:spcPct val="0"/>
                </a:spcBef>
                <a:spcAft>
                  <a:spcPct val="0"/>
                </a:spcAft>
              </a:pPr>
              <a:t>10</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288428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9939"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39940"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9AE016C4-ACBD-2C4C-A62A-AF90AF4F171D}" type="slidenum">
              <a:rPr lang="nl-NL">
                <a:latin typeface="Titillium WebBold" charset="0"/>
                <a:ea typeface="ＭＳ Ｐゴシック" charset="-128"/>
                <a:cs typeface="ＭＳ Ｐゴシック" charset="-128"/>
              </a:rPr>
              <a:pPr defTabSz="496888" fontAlgn="base">
                <a:spcBef>
                  <a:spcPct val="0"/>
                </a:spcBef>
                <a:spcAft>
                  <a:spcPct val="0"/>
                </a:spcAft>
              </a:pPr>
              <a:t>11</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163691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813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a:latin typeface="Titillium WebBold" charset="0"/>
              </a:rPr>
              <a:t>Rechterpagina</a:t>
            </a:r>
          </a:p>
        </p:txBody>
      </p:sp>
      <p:sp>
        <p:nvSpPr>
          <p:cNvPr id="4813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96888" fontAlgn="base">
              <a:spcBef>
                <a:spcPct val="0"/>
              </a:spcBef>
              <a:spcAft>
                <a:spcPct val="0"/>
              </a:spcAft>
            </a:pPr>
            <a:fld id="{B6649E00-3A65-294E-8103-5597C6F3C366}" type="slidenum">
              <a:rPr lang="nl-NL">
                <a:latin typeface="Titillium WebBold" charset="0"/>
                <a:ea typeface="ＭＳ Ｐゴシック" charset="-128"/>
                <a:cs typeface="ＭＳ Ｐゴシック" charset="-128"/>
              </a:rPr>
              <a:pPr defTabSz="496888" fontAlgn="base">
                <a:spcBef>
                  <a:spcPct val="0"/>
                </a:spcBef>
                <a:spcAft>
                  <a:spcPct val="0"/>
                </a:spcAft>
              </a:pPr>
              <a:t>12</a:t>
            </a:fld>
            <a:endParaRPr lang="nl-NL">
              <a:latin typeface="Titillium WebBold" charset="0"/>
              <a:ea typeface="ＭＳ Ｐゴシック" charset="-128"/>
              <a:cs typeface="ＭＳ Ｐゴシック" charset="-128"/>
            </a:endParaRPr>
          </a:p>
        </p:txBody>
      </p:sp>
    </p:spTree>
    <p:extLst>
      <p:ext uri="{BB962C8B-B14F-4D97-AF65-F5344CB8AC3E}">
        <p14:creationId xmlns:p14="http://schemas.microsoft.com/office/powerpoint/2010/main" val="7796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214" y="3320408"/>
            <a:ext cx="6428423" cy="2291129"/>
          </a:xfrm>
        </p:spPr>
        <p:txBody>
          <a:bodyPr/>
          <a:lstStyle/>
          <a:p>
            <a:r>
              <a:rPr lang="nl-NL"/>
              <a:t>Titelstijl van model bewerken</a:t>
            </a:r>
          </a:p>
        </p:txBody>
      </p:sp>
      <p:sp>
        <p:nvSpPr>
          <p:cNvPr id="3" name="Subtitel 2"/>
          <p:cNvSpPr>
            <a:spLocks noGrp="1"/>
          </p:cNvSpPr>
          <p:nvPr>
            <p:ph type="subTitle" idx="1"/>
          </p:nvPr>
        </p:nvSpPr>
        <p:spPr>
          <a:xfrm>
            <a:off x="1134428" y="6056896"/>
            <a:ext cx="5293995" cy="2731540"/>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94D68ACF-D920-3648-9F88-834C390984E1}" type="datetime1">
              <a:rPr lang="nl-NL"/>
              <a:pPr>
                <a:defRPr/>
              </a:pPr>
              <a:t>04-06-2024</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7EBBC817-D744-484E-BE49-385A5244E1F7}" type="slidenum">
              <a:rPr lang="nl-NL"/>
              <a:pPr>
                <a:defRPr/>
              </a:pPr>
              <a:t>‹nr.›</a:t>
            </a:fld>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eldia">
    <p:bg>
      <p:bgPr>
        <a:blipFill dpi="0" rotWithShape="1">
          <a:blip r:embed="rId2">
            <a:alphaModFix amt="10000"/>
            <a:lum/>
          </a:blip>
          <a:srcRect/>
          <a:stretch>
            <a:fillRect l="-20000" t="-20000" r="-20000" b="20000"/>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632D999-8229-5447-8704-7D402D3602CA}"/>
              </a:ext>
            </a:extLst>
          </p:cNvPr>
          <p:cNvSpPr>
            <a:spLocks noGrp="1"/>
          </p:cNvSpPr>
          <p:nvPr>
            <p:ph type="title"/>
          </p:nvPr>
        </p:nvSpPr>
        <p:spPr>
          <a:xfrm>
            <a:off x="377825" y="231751"/>
            <a:ext cx="6807200" cy="1095847"/>
          </a:xfrm>
        </p:spPr>
        <p:txBody>
          <a:bodyPr/>
          <a:lstStyle/>
          <a:p>
            <a:r>
              <a:rPr lang="nl-NL" sz="2400" b="1" dirty="0">
                <a:solidFill>
                  <a:srgbClr val="129ECE"/>
                </a:solidFill>
                <a:latin typeface="+mn-lt"/>
                <a:ea typeface="Tamil Sangam MN" charset="0"/>
                <a:cs typeface="Tamil Sangam MN" charset="0"/>
              </a:rPr>
              <a:t>Vragenlijst voor de verkoop van een woning</a:t>
            </a:r>
            <a:br>
              <a:rPr lang="nl-NL" sz="2400" b="1" dirty="0">
                <a:solidFill>
                  <a:srgbClr val="00B0F0"/>
                </a:solidFill>
                <a:latin typeface="+mn-lt"/>
                <a:ea typeface="Tamil Sangam MN" charset="0"/>
                <a:cs typeface="Tamil Sangam MN" charset="0"/>
              </a:rPr>
            </a:br>
            <a:r>
              <a:rPr lang="nl-NL" sz="2000" cap="all" dirty="0">
                <a:solidFill>
                  <a:schemeClr val="bg1">
                    <a:lumMod val="75000"/>
                  </a:schemeClr>
                </a:solidFill>
                <a:latin typeface="+mn-lt"/>
                <a:cs typeface="Titillium WebSemiBold"/>
              </a:rPr>
              <a:t>ARCHIPEL 36-05 – LELYSTAD</a:t>
            </a:r>
            <a:endParaRPr lang="nl-NL" sz="2000" dirty="0">
              <a:latin typeface="+mn-lt"/>
            </a:endParaRPr>
          </a:p>
        </p:txBody>
      </p:sp>
      <p:sp>
        <p:nvSpPr>
          <p:cNvPr id="7" name="Tijdelijke aanduiding voor inhoud 2">
            <a:extLst>
              <a:ext uri="{FF2B5EF4-FFF2-40B4-BE49-F238E27FC236}">
                <a16:creationId xmlns:a16="http://schemas.microsoft.com/office/drawing/2014/main" id="{7C679619-1BD3-E046-A43A-A927399F20AF}"/>
              </a:ext>
            </a:extLst>
          </p:cNvPr>
          <p:cNvSpPr>
            <a:spLocks noGrp="1"/>
          </p:cNvSpPr>
          <p:nvPr>
            <p:ph idx="1"/>
          </p:nvPr>
        </p:nvSpPr>
        <p:spPr>
          <a:xfrm>
            <a:off x="377825" y="1455886"/>
            <a:ext cx="3331592" cy="8712969"/>
          </a:xfrm>
        </p:spPr>
        <p:txBody>
          <a:bodyPr/>
          <a:lstStyle/>
          <a:p>
            <a:pPr marL="0" indent="0">
              <a:buNone/>
            </a:pPr>
            <a:r>
              <a:rPr lang="nl-NL" sz="800" b="1" dirty="0">
                <a:solidFill>
                  <a:srgbClr val="129ECE"/>
                </a:solidFill>
                <a:latin typeface="+mn-lt"/>
                <a:ea typeface="Arial" charset="0"/>
                <a:cs typeface="Arial" charset="0"/>
              </a:rPr>
              <a:t>1. Bijzonderheden</a:t>
            </a:r>
          </a:p>
          <a:p>
            <a:pPr marL="0" indent="0">
              <a:buNone/>
            </a:pPr>
            <a:endParaRPr lang="nl-NL" sz="800" dirty="0">
              <a:latin typeface="+mn-lt"/>
              <a:ea typeface="Arial" charset="0"/>
              <a:cs typeface="Arial" charset="0"/>
            </a:endParaRPr>
          </a:p>
          <a:p>
            <a:pPr marL="0" lvl="0" indent="0">
              <a:buNone/>
            </a:pPr>
            <a:r>
              <a:rPr lang="nl-NL" sz="800" b="1" dirty="0">
                <a:latin typeface="+mn-lt"/>
                <a:ea typeface="Arial" charset="0"/>
                <a:cs typeface="Arial" charset="0"/>
              </a:rPr>
              <a:t>A. </a:t>
            </a:r>
            <a:r>
              <a:rPr lang="nl-NL" sz="800" dirty="0">
                <a:latin typeface="+mn-lt"/>
                <a:ea typeface="Arial" charset="0"/>
                <a:cs typeface="Arial" charset="0"/>
              </a:rPr>
              <a:t>Zijn er nadat u het perceel in eigendom</a:t>
            </a:r>
          </a:p>
          <a:p>
            <a:pPr marL="0" indent="0">
              <a:buNone/>
            </a:pPr>
            <a:r>
              <a:rPr lang="nl-NL" sz="800" dirty="0">
                <a:latin typeface="+mn-lt"/>
                <a:ea typeface="Arial" charset="0"/>
                <a:cs typeface="Arial" charset="0"/>
              </a:rPr>
              <a:t>hebt gekregen nog andere, eventuele aanvullende notariële of onderhandse akten opgesteld met betrekking tot het perceel? 						nee/ja</a:t>
            </a:r>
          </a:p>
          <a:p>
            <a:pPr marL="0" indent="0">
              <a:buNone/>
            </a:pPr>
            <a:r>
              <a:rPr lang="nl-NL" sz="800" dirty="0">
                <a:latin typeface="+mn-lt"/>
                <a:ea typeface="Arial" charset="0"/>
                <a:cs typeface="Arial" charset="0"/>
              </a:rPr>
              <a:t>               				</a:t>
            </a:r>
          </a:p>
          <a:p>
            <a:pPr marL="0" lvl="0" indent="0">
              <a:buNone/>
            </a:pPr>
            <a:r>
              <a:rPr lang="nl-NL" sz="800" b="1" dirty="0">
                <a:latin typeface="+mn-lt"/>
                <a:ea typeface="Arial" charset="0"/>
                <a:cs typeface="Arial" charset="0"/>
              </a:rPr>
              <a:t>B. </a:t>
            </a:r>
            <a:r>
              <a:rPr lang="nl-NL" sz="800" dirty="0">
                <a:latin typeface="+mn-lt"/>
                <a:ea typeface="Arial" charset="0"/>
                <a:cs typeface="Arial" charset="0"/>
              </a:rPr>
              <a:t>Zijn er voor zover u bekend mondelinge </a:t>
            </a:r>
          </a:p>
          <a:p>
            <a:pPr marL="0" indent="0">
              <a:buNone/>
            </a:pPr>
            <a:r>
              <a:rPr lang="nl-NL" sz="800" dirty="0">
                <a:latin typeface="+mn-lt"/>
                <a:ea typeface="Arial" charset="0"/>
                <a:cs typeface="Arial" charset="0"/>
              </a:rPr>
              <a:t>of schriftelijke afspraken gemaakt over aangrenzende percelen? 						nee/ja</a:t>
            </a:r>
          </a:p>
          <a:p>
            <a:pPr marL="0" indent="0">
              <a:buNone/>
            </a:pPr>
            <a:r>
              <a:rPr lang="nl-NL" sz="800" dirty="0">
                <a:latin typeface="+mn-lt"/>
                <a:ea typeface="Arial" charset="0"/>
                <a:cs typeface="Arial" charset="0"/>
              </a:rPr>
              <a:t>                         				</a:t>
            </a:r>
          </a:p>
          <a:p>
            <a:pPr marL="0" indent="0">
              <a:buNone/>
            </a:pPr>
            <a:r>
              <a:rPr lang="nl-NL" sz="800" i="1" dirty="0">
                <a:latin typeface="+mn-lt"/>
                <a:ea typeface="Arial" charset="0"/>
                <a:cs typeface="Arial" charset="0"/>
              </a:rPr>
              <a:t>(Denk hierbij aan regelingen voor het gebruik van een poort, schuur, </a:t>
            </a:r>
            <a:r>
              <a:rPr lang="nl-NL" sz="800" i="1" dirty="0" err="1">
                <a:latin typeface="+mn-lt"/>
                <a:ea typeface="Arial" charset="0"/>
                <a:cs typeface="Arial" charset="0"/>
              </a:rPr>
              <a:t>garage,tuin</a:t>
            </a:r>
            <a:r>
              <a:rPr lang="nl-NL" sz="800" i="1" dirty="0">
                <a:latin typeface="+mn-lt"/>
                <a:ea typeface="Arial" charset="0"/>
                <a:cs typeface="Arial" charset="0"/>
              </a:rPr>
              <a:t>, overeenkomsten met meerdere buren, toezeggingen, erfafscheidingen.)</a:t>
            </a:r>
            <a:r>
              <a:rPr lang="nl-NL" sz="800" dirty="0">
                <a:latin typeface="+mn-lt"/>
                <a:ea typeface="Arial" charset="0"/>
                <a:cs typeface="Arial" charset="0"/>
              </a:rPr>
              <a:t> Zo ja, welke zijn dat?</a:t>
            </a:r>
          </a:p>
          <a:p>
            <a:pPr marL="0" indent="0">
              <a:buNone/>
            </a:pPr>
            <a:r>
              <a:rPr lang="is-IS" sz="800" dirty="0">
                <a:latin typeface="+mn-lt"/>
                <a:ea typeface="Arial" charset="0"/>
                <a:cs typeface="Arial" charset="0"/>
              </a:rPr>
              <a:t>…...............................................................................................</a:t>
            </a:r>
            <a:r>
              <a:rPr lang="nl-NL" sz="800" dirty="0">
                <a:latin typeface="+mn-lt"/>
                <a:ea typeface="Arial" charset="0"/>
                <a:cs typeface="Arial" charset="0"/>
              </a:rPr>
              <a:t>	</a:t>
            </a:r>
            <a:r>
              <a:rPr lang="is-IS" sz="800" dirty="0">
                <a:latin typeface="+mn-lt"/>
                <a:ea typeface="Arial" charset="0"/>
                <a:cs typeface="Arial" charset="0"/>
              </a:rPr>
              <a:t>…......................</a:t>
            </a:r>
            <a:r>
              <a:rPr lang="nl-NL" sz="800" dirty="0">
                <a:latin typeface="+mn-lt"/>
                <a:ea typeface="Arial" charset="0"/>
                <a:cs typeface="Arial" charset="0"/>
              </a:rPr>
              <a:t>		</a:t>
            </a:r>
          </a:p>
          <a:p>
            <a:pPr marL="0" lvl="0" indent="0">
              <a:buNone/>
            </a:pPr>
            <a:r>
              <a:rPr lang="nl-NL" sz="800" b="1" dirty="0">
                <a:latin typeface="+mn-lt"/>
                <a:ea typeface="Arial" charset="0"/>
                <a:cs typeface="Arial" charset="0"/>
              </a:rPr>
              <a:t>C. </a:t>
            </a:r>
            <a:r>
              <a:rPr lang="nl-NL" sz="800" dirty="0">
                <a:latin typeface="+mn-lt"/>
                <a:ea typeface="Arial" charset="0"/>
                <a:cs typeface="Arial" charset="0"/>
              </a:rPr>
              <a:t>Wijken de huidige terreinafscheidingen </a:t>
            </a:r>
          </a:p>
          <a:p>
            <a:pPr marL="0" indent="0">
              <a:buNone/>
            </a:pPr>
            <a:r>
              <a:rPr lang="nl-NL" sz="800" dirty="0">
                <a:latin typeface="+mn-lt"/>
                <a:ea typeface="Arial" charset="0"/>
                <a:cs typeface="Arial" charset="0"/>
              </a:rPr>
              <a:t>volgens u af van de kadastrale eigendoms-grenzen?                                                     					nee/ja		</a:t>
            </a:r>
          </a:p>
          <a:p>
            <a:pPr marL="0" indent="0">
              <a:buNone/>
            </a:pPr>
            <a:r>
              <a:rPr lang="nl-NL" sz="800" i="1" dirty="0">
                <a:latin typeface="+mn-lt"/>
                <a:ea typeface="Arial" charset="0"/>
                <a:cs typeface="Arial" charset="0"/>
              </a:rPr>
              <a:t>(Denk hierbij ook aan strookjes grond van de gemeente die u in gebruik heeft, of grond van u die gebruikt wordt door de buren.)</a:t>
            </a:r>
            <a:endParaRPr lang="nl-NL" sz="800" dirty="0">
              <a:latin typeface="+mn-lt"/>
              <a:ea typeface="Arial" charset="0"/>
              <a:cs typeface="Arial" charset="0"/>
            </a:endParaRPr>
          </a:p>
          <a:p>
            <a:pPr marL="0" indent="0">
              <a:buNone/>
            </a:pPr>
            <a:r>
              <a:rPr lang="nl-NL" sz="800" dirty="0">
                <a:latin typeface="+mn-lt"/>
                <a:ea typeface="Arial" charset="0"/>
                <a:cs typeface="Arial" charset="0"/>
              </a:rPr>
              <a:t>Zo ja, waaruit bestaat die afwijking?</a:t>
            </a:r>
          </a:p>
          <a:p>
            <a:pPr marL="0" indent="0">
              <a:buNone/>
            </a:pPr>
            <a:r>
              <a:rPr lang="is-IS" sz="800" dirty="0">
                <a:ea typeface="Arial" charset="0"/>
                <a:cs typeface="Arial" charset="0"/>
              </a:rPr>
              <a:t>…...............................................................................................</a:t>
            </a:r>
            <a:r>
              <a:rPr lang="nl-NL" sz="800" dirty="0">
                <a:ea typeface="Arial" charset="0"/>
                <a:cs typeface="Arial" charset="0"/>
              </a:rPr>
              <a:t>........................</a:t>
            </a:r>
            <a:r>
              <a:rPr lang="nl-NL" sz="800" dirty="0">
                <a:latin typeface="+mn-lt"/>
                <a:ea typeface="Arial" charset="0"/>
                <a:cs typeface="Arial" charset="0"/>
              </a:rPr>
              <a:t>		</a:t>
            </a:r>
          </a:p>
          <a:p>
            <a:pPr marL="0" lvl="0" indent="0">
              <a:buNone/>
            </a:pPr>
            <a:r>
              <a:rPr lang="nl-NL" sz="800" b="1" dirty="0">
                <a:latin typeface="+mn-lt"/>
                <a:ea typeface="Arial" charset="0"/>
                <a:cs typeface="Arial" charset="0"/>
              </a:rPr>
              <a:t>D. </a:t>
            </a:r>
            <a:r>
              <a:rPr lang="nl-NL" sz="800" dirty="0">
                <a:latin typeface="+mn-lt"/>
                <a:ea typeface="Arial" charset="0"/>
                <a:cs typeface="Arial" charset="0"/>
              </a:rPr>
              <a:t>Is een gedeelte van uw pand, schuur, garage of schutting gebouwd op grond van de buren of andersom?                                                    						nee/ja</a:t>
            </a:r>
          </a:p>
          <a:p>
            <a:pPr marL="0" indent="0">
              <a:buNone/>
            </a:pPr>
            <a:r>
              <a:rPr lang="nl-NL" sz="800" dirty="0">
                <a:latin typeface="+mn-lt"/>
                <a:ea typeface="Arial" charset="0"/>
                <a:cs typeface="Arial" charset="0"/>
              </a:rPr>
              <a:t>Zo ja, graag nader toelichten:</a:t>
            </a:r>
          </a:p>
          <a:p>
            <a:pPr marL="0" indent="0">
              <a:buNone/>
            </a:pPr>
            <a:r>
              <a:rPr lang="is-IS" sz="800" dirty="0">
                <a:latin typeface="+mn-lt"/>
                <a:ea typeface="Arial" charset="0"/>
                <a:cs typeface="Arial" charset="0"/>
              </a:rPr>
              <a:t>…........................................................................................................................</a:t>
            </a:r>
          </a:p>
          <a:p>
            <a:pPr marL="0" indent="0">
              <a:buNone/>
            </a:pPr>
            <a:endParaRPr lang="is-IS" sz="800" dirty="0">
              <a:latin typeface="+mn-lt"/>
              <a:ea typeface="Arial" charset="0"/>
              <a:cs typeface="Arial" charset="0"/>
            </a:endParaRPr>
          </a:p>
          <a:p>
            <a:pPr marL="0" lvl="0" indent="0">
              <a:buNone/>
            </a:pPr>
            <a:r>
              <a:rPr lang="nl-NL" sz="800" b="1" dirty="0">
                <a:latin typeface="+mn-lt"/>
                <a:ea typeface="Arial" charset="0"/>
                <a:cs typeface="Arial" charset="0"/>
              </a:rPr>
              <a:t>E. </a:t>
            </a:r>
            <a:r>
              <a:rPr lang="nl-NL" sz="800" dirty="0">
                <a:latin typeface="+mn-lt"/>
                <a:ea typeface="Arial" charset="0"/>
                <a:cs typeface="Arial" charset="0"/>
              </a:rPr>
              <a:t>Heeft u grond van derden in gebruik?								nee/ja</a:t>
            </a:r>
          </a:p>
          <a:p>
            <a:pPr marL="0" indent="0">
              <a:buNone/>
            </a:pPr>
            <a:r>
              <a:rPr lang="nl-NL" sz="800" dirty="0">
                <a:latin typeface="+mn-lt"/>
                <a:ea typeface="Arial" charset="0"/>
                <a:cs typeface="Arial" charset="0"/>
              </a:rPr>
              <a:t>Zo ja, welke?</a:t>
            </a:r>
          </a:p>
          <a:p>
            <a:pPr marL="0" indent="0">
              <a:buNone/>
            </a:pPr>
            <a:r>
              <a:rPr lang="is-IS" sz="800" dirty="0">
                <a:latin typeface="+mn-lt"/>
                <a:ea typeface="Arial" charset="0"/>
                <a:cs typeface="Arial" charset="0"/>
              </a:rPr>
              <a:t>…........................................................................................................................</a:t>
            </a:r>
          </a:p>
          <a:p>
            <a:pPr marL="0" indent="0">
              <a:buNone/>
            </a:pPr>
            <a:endParaRPr lang="is-IS" sz="800" dirty="0">
              <a:latin typeface="+mn-lt"/>
              <a:ea typeface="Arial" charset="0"/>
              <a:cs typeface="Arial" charset="0"/>
            </a:endParaRPr>
          </a:p>
          <a:p>
            <a:pPr marL="0" lvl="0" indent="0">
              <a:buNone/>
            </a:pPr>
            <a:r>
              <a:rPr lang="nl-NL" sz="800" b="1" dirty="0">
                <a:latin typeface="+mn-lt"/>
                <a:ea typeface="Arial" charset="0"/>
                <a:cs typeface="Arial" charset="0"/>
              </a:rPr>
              <a:t>F. </a:t>
            </a:r>
            <a:r>
              <a:rPr lang="nl-NL" sz="800" dirty="0">
                <a:latin typeface="+mn-lt"/>
                <a:ea typeface="Arial" charset="0"/>
                <a:cs typeface="Arial" charset="0"/>
              </a:rPr>
              <a:t>Rusten er voor zover u weet rechten </a:t>
            </a:r>
          </a:p>
          <a:p>
            <a:pPr marL="0" indent="0">
              <a:buNone/>
            </a:pPr>
            <a:r>
              <a:rPr lang="nl-NL" sz="800" dirty="0">
                <a:latin typeface="+mn-lt"/>
                <a:ea typeface="Arial" charset="0"/>
                <a:cs typeface="Arial" charset="0"/>
              </a:rPr>
              <a:t>op het perceel, zoals erfpacht, opstalrecht, vruchtgebruik, erfdienstbaarheden, kwalitatieve rechten of verplichtingen, kettingbedingen, voorkeursrechten, optierechten, rechten van wederinkoop, huurkoop, concurrentiebedingen etc.?                                												nee/ja</a:t>
            </a:r>
          </a:p>
          <a:p>
            <a:pPr marL="0" indent="0">
              <a:buNone/>
            </a:pPr>
            <a:r>
              <a:rPr lang="nl-NL" sz="800" i="1" dirty="0">
                <a:latin typeface="+mn-lt"/>
                <a:ea typeface="Arial" charset="0"/>
                <a:cs typeface="Arial" charset="0"/>
              </a:rPr>
              <a:t> (Bijvoorbeeld recht van overpad, 1</a:t>
            </a:r>
            <a:r>
              <a:rPr lang="nl-NL" sz="800" i="1" baseline="30000" dirty="0">
                <a:latin typeface="+mn-lt"/>
                <a:ea typeface="Arial" charset="0"/>
                <a:cs typeface="Arial" charset="0"/>
              </a:rPr>
              <a:t>e</a:t>
            </a:r>
            <a:r>
              <a:rPr lang="nl-NL" sz="800" i="1" dirty="0">
                <a:latin typeface="+mn-lt"/>
                <a:ea typeface="Arial" charset="0"/>
                <a:cs typeface="Arial" charset="0"/>
              </a:rPr>
              <a:t> recht van koop verstrekt aan derden, lopende, geschillen afspraken met betrekking tot gebruik van grond aan of van derden, verhuur, optiebedingen, etc.)</a:t>
            </a:r>
            <a:r>
              <a:rPr lang="nl-NL" sz="800" dirty="0">
                <a:latin typeface="+mn-lt"/>
                <a:ea typeface="Arial" charset="0"/>
                <a:cs typeface="Arial" charset="0"/>
              </a:rPr>
              <a:t> Zo ja, welke?</a:t>
            </a:r>
          </a:p>
          <a:p>
            <a:pPr marL="0" indent="0">
              <a:buNone/>
            </a:pPr>
            <a:r>
              <a:rPr lang="is-IS" sz="800" dirty="0">
                <a:ea typeface="Arial" charset="0"/>
                <a:cs typeface="Arial" charset="0"/>
              </a:rPr>
              <a:t>….......................................................................................................................</a:t>
            </a:r>
          </a:p>
          <a:p>
            <a:pPr marL="0" indent="0">
              <a:buNone/>
            </a:pPr>
            <a:endParaRPr lang="is-IS" sz="800" dirty="0">
              <a:latin typeface="+mn-lt"/>
              <a:ea typeface="Arial" charset="0"/>
              <a:cs typeface="Arial" charset="0"/>
            </a:endParaRPr>
          </a:p>
          <a:p>
            <a:pPr marL="0" lvl="0" indent="0">
              <a:buNone/>
            </a:pPr>
            <a:r>
              <a:rPr lang="nl-NL" sz="800" b="1" dirty="0">
                <a:latin typeface="+mn-lt"/>
                <a:ea typeface="Arial" charset="0"/>
                <a:cs typeface="Arial" charset="0"/>
              </a:rPr>
              <a:t>G. </a:t>
            </a:r>
            <a:r>
              <a:rPr lang="nl-NL" sz="800" dirty="0">
                <a:latin typeface="+mn-lt"/>
                <a:ea typeface="Arial" charset="0"/>
                <a:cs typeface="Arial" charset="0"/>
              </a:rPr>
              <a:t>Is de wet Voorkeursrecht Gemeenten van toepassing?	nee/ja</a:t>
            </a:r>
          </a:p>
          <a:p>
            <a:pPr marL="0" indent="0">
              <a:buNone/>
            </a:pPr>
            <a:endParaRPr lang="nl-NL" sz="800" dirty="0">
              <a:latin typeface="+mn-lt"/>
              <a:ea typeface="Arial" charset="0"/>
              <a:cs typeface="Arial" charset="0"/>
            </a:endParaRPr>
          </a:p>
          <a:p>
            <a:pPr marL="0" lvl="0" indent="0">
              <a:buNone/>
            </a:pPr>
            <a:r>
              <a:rPr lang="nl-NL" sz="800" b="1" dirty="0">
                <a:latin typeface="+mn-lt"/>
                <a:ea typeface="Arial" charset="0"/>
                <a:cs typeface="Arial" charset="0"/>
              </a:rPr>
              <a:t>H. </a:t>
            </a:r>
            <a:r>
              <a:rPr lang="nl-NL" sz="800" dirty="0">
                <a:latin typeface="+mn-lt"/>
                <a:ea typeface="Arial" charset="0"/>
                <a:cs typeface="Arial" charset="0"/>
              </a:rPr>
              <a:t>Is er een anti-speculatiebeding van toepassing op de woning?												nee/ja</a:t>
            </a:r>
          </a:p>
          <a:p>
            <a:pPr marL="0" indent="0">
              <a:buNone/>
            </a:pPr>
            <a:r>
              <a:rPr lang="nl-NL" sz="800" dirty="0">
                <a:latin typeface="+mn-lt"/>
                <a:ea typeface="Arial" charset="0"/>
                <a:cs typeface="Arial" charset="0"/>
              </a:rPr>
              <a:t>Zo ja, hoe lang nog?</a:t>
            </a:r>
          </a:p>
          <a:p>
            <a:pPr marL="0" indent="0">
              <a:buNone/>
            </a:pPr>
            <a:r>
              <a:rPr lang="is-IS" sz="800" dirty="0">
                <a:latin typeface="+mn-lt"/>
                <a:ea typeface="Arial" charset="0"/>
                <a:cs typeface="Arial" charset="0"/>
              </a:rPr>
              <a:t>…................................................................................................</a:t>
            </a:r>
          </a:p>
          <a:p>
            <a:pPr marL="0" indent="0">
              <a:buNone/>
            </a:pPr>
            <a:endParaRPr lang="is-IS" sz="800" dirty="0">
              <a:latin typeface="+mn-lt"/>
              <a:ea typeface="Arial" charset="0"/>
              <a:cs typeface="Arial" charset="0"/>
            </a:endParaRPr>
          </a:p>
          <a:p>
            <a:pPr marL="0" indent="0">
              <a:buNone/>
            </a:pPr>
            <a:r>
              <a:rPr lang="nl-NL" sz="800" b="1" dirty="0">
                <a:latin typeface="+mn-lt"/>
                <a:ea typeface="Arial" charset="0"/>
                <a:cs typeface="Arial" charset="0"/>
              </a:rPr>
              <a:t>I. </a:t>
            </a:r>
            <a:r>
              <a:rPr lang="nl-NL" sz="800" dirty="0">
                <a:latin typeface="+mn-lt"/>
                <a:ea typeface="Arial" charset="0"/>
                <a:cs typeface="Arial" charset="0"/>
              </a:rPr>
              <a:t>Is er sprake van een beschermd stads- </a:t>
            </a:r>
          </a:p>
          <a:p>
            <a:pPr marL="0" indent="0">
              <a:buNone/>
            </a:pPr>
            <a:r>
              <a:rPr lang="nl-NL" sz="800" dirty="0">
                <a:latin typeface="+mn-lt"/>
                <a:ea typeface="Arial" charset="0"/>
                <a:cs typeface="Arial" charset="0"/>
              </a:rPr>
              <a:t>of dorpsgezicht?				nee/ja</a:t>
            </a: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Is er sprake van een gemeentelijk- of rijksmonument?                                          					nee/ja</a:t>
            </a:r>
          </a:p>
          <a:p>
            <a:pPr marL="0" indent="0">
              <a:buNone/>
            </a:pPr>
            <a:r>
              <a:rPr lang="nl-NL" sz="800" dirty="0">
                <a:latin typeface="+mn-lt"/>
                <a:ea typeface="Arial" charset="0"/>
                <a:cs typeface="Arial" charset="0"/>
              </a:rPr>
              <a:t>Is er sprake van een beeldbepalend object? 								nee/ja</a:t>
            </a:r>
          </a:p>
          <a:p>
            <a:pPr marL="0" indent="0">
              <a:buNone/>
            </a:pPr>
            <a:endParaRPr lang="nl-NL" sz="800" dirty="0">
              <a:latin typeface="+mn-lt"/>
              <a:ea typeface="Arial" charset="0"/>
              <a:cs typeface="Arial" charset="0"/>
            </a:endParaRPr>
          </a:p>
        </p:txBody>
      </p:sp>
    </p:spTree>
    <p:extLst>
      <p:ext uri="{BB962C8B-B14F-4D97-AF65-F5344CB8AC3E}">
        <p14:creationId xmlns:p14="http://schemas.microsoft.com/office/powerpoint/2010/main" val="106671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dia">
    <p:bg>
      <p:bgPr>
        <a:blipFill dpi="0" rotWithShape="1">
          <a:blip r:embed="rId2">
            <a:alphaModFix amt="10000"/>
            <a:lum/>
          </a:blip>
          <a:srcRect/>
          <a:stretch>
            <a:fillRect l="-20000" t="-20000" r="-20000" b="20000"/>
          </a:stretch>
        </a:blipFill>
        <a:effectLst/>
      </p:bgPr>
    </p:bg>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37F2F416-B98A-AD49-8C77-F94A2911A791}"/>
              </a:ext>
            </a:extLst>
          </p:cNvPr>
          <p:cNvSpPr>
            <a:spLocks noGrp="1"/>
          </p:cNvSpPr>
          <p:nvPr>
            <p:ph idx="1"/>
          </p:nvPr>
        </p:nvSpPr>
        <p:spPr>
          <a:xfrm>
            <a:off x="377825" y="375767"/>
            <a:ext cx="3403600" cy="9721080"/>
          </a:xfrm>
        </p:spPr>
        <p:txBody>
          <a:bodyPr/>
          <a:lstStyle/>
          <a:p>
            <a:pPr marL="0" indent="0">
              <a:buNone/>
            </a:pPr>
            <a:endParaRPr lang="is-IS" sz="800" dirty="0">
              <a:latin typeface="+mn-lt"/>
            </a:endParaRPr>
          </a:p>
          <a:p>
            <a:pPr marL="0" indent="0">
              <a:buNone/>
            </a:pPr>
            <a:r>
              <a:rPr lang="nl-NL" sz="800" b="1" dirty="0">
                <a:solidFill>
                  <a:srgbClr val="129ECE"/>
                </a:solidFill>
                <a:latin typeface="+mn-lt"/>
                <a:ea typeface="Arial" charset="0"/>
                <a:cs typeface="Arial" charset="0"/>
              </a:rPr>
              <a:t>2. Gevels</a:t>
            </a:r>
          </a:p>
          <a:p>
            <a:pPr marL="0" indent="0">
              <a:buNone/>
            </a:pPr>
            <a:r>
              <a:rPr lang="nl-NL" sz="800" dirty="0">
                <a:latin typeface="+mn-lt"/>
              </a:rPr>
              <a:t>	</a:t>
            </a:r>
          </a:p>
          <a:p>
            <a:pPr marL="0" indent="0">
              <a:buNone/>
            </a:pPr>
            <a:r>
              <a:rPr lang="nl-NL" sz="800" b="1" dirty="0">
                <a:latin typeface="+mn-lt"/>
                <a:ea typeface="Arial" charset="0"/>
                <a:cs typeface="Arial" charset="0"/>
              </a:rPr>
              <a:t>A. </a:t>
            </a:r>
            <a:r>
              <a:rPr lang="nl-NL" sz="800" dirty="0">
                <a:latin typeface="+mn-lt"/>
                <a:ea typeface="Arial" charset="0"/>
                <a:cs typeface="Arial" charset="0"/>
              </a:rPr>
              <a:t>Is er sprake (geweest) van vochtdoorslag of aanhoudend vochtige plekken op de gevels?										nee/ja</a:t>
            </a:r>
          </a:p>
          <a:p>
            <a:pPr marL="0" indent="0">
              <a:buNone/>
            </a:pPr>
            <a:r>
              <a:rPr lang="nl-NL" sz="800" dirty="0">
                <a:latin typeface="+mn-lt"/>
                <a:ea typeface="Arial" charset="0"/>
                <a:cs typeface="Arial" charset="0"/>
              </a:rPr>
              <a:t>Zo ja, waar? </a:t>
            </a:r>
          </a:p>
          <a:p>
            <a:pPr marL="0" indent="0">
              <a:buNone/>
            </a:pPr>
            <a:r>
              <a:rPr lang="is-IS" sz="800" dirty="0">
                <a:latin typeface="+mn-lt"/>
                <a:ea typeface="Arial" charset="0"/>
                <a:cs typeface="Arial" charset="0"/>
              </a:rPr>
              <a:t>…..................................................................................................</a:t>
            </a:r>
            <a:r>
              <a:rPr lang="nl-NL" sz="800" dirty="0">
                <a:latin typeface="+mn-lt"/>
                <a:ea typeface="Arial" charset="0"/>
                <a:cs typeface="Arial" charset="0"/>
              </a:rPr>
              <a:t>.........................</a:t>
            </a:r>
          </a:p>
          <a:p>
            <a:pPr marL="0" indent="0">
              <a:buNone/>
            </a:pPr>
            <a:r>
              <a:rPr lang="nl-NL" sz="800" dirty="0">
                <a:latin typeface="+mn-lt"/>
                <a:ea typeface="Arial" charset="0"/>
                <a:cs typeface="Arial" charset="0"/>
              </a:rPr>
              <a:t>			</a:t>
            </a:r>
          </a:p>
          <a:p>
            <a:pPr marL="0" indent="0">
              <a:buNone/>
            </a:pPr>
            <a:r>
              <a:rPr lang="nl-NL" sz="800" b="1" dirty="0">
                <a:latin typeface="+mn-lt"/>
                <a:ea typeface="Arial" charset="0"/>
                <a:cs typeface="Arial" charset="0"/>
              </a:rPr>
              <a:t>B. </a:t>
            </a:r>
            <a:r>
              <a:rPr lang="nl-NL" sz="800" dirty="0">
                <a:latin typeface="+mn-lt"/>
                <a:ea typeface="Arial" charset="0"/>
                <a:cs typeface="Arial" charset="0"/>
              </a:rPr>
              <a:t>Zijn er (gerepareerde) scheuren/ </a:t>
            </a:r>
          </a:p>
          <a:p>
            <a:pPr marL="0" indent="0">
              <a:buNone/>
            </a:pPr>
            <a:r>
              <a:rPr lang="nl-NL" sz="800" dirty="0">
                <a:latin typeface="+mn-lt"/>
                <a:ea typeface="Arial" charset="0"/>
                <a:cs typeface="Arial" charset="0"/>
              </a:rPr>
              <a:t>beschadigingen in/aan de gevels aanwezig  								nee/ja</a:t>
            </a:r>
          </a:p>
          <a:p>
            <a:pPr marL="0" indent="0">
              <a:buNone/>
            </a:pPr>
            <a:r>
              <a:rPr lang="nl-NL" sz="800" dirty="0">
                <a:latin typeface="+mn-lt"/>
                <a:ea typeface="Arial" charset="0"/>
                <a:cs typeface="Arial" charset="0"/>
              </a:rPr>
              <a:t>Zo ja, waar?</a:t>
            </a:r>
          </a:p>
          <a:p>
            <a:pPr marL="0" indent="0">
              <a:buNone/>
            </a:pPr>
            <a:r>
              <a:rPr lang="is-IS" sz="800" dirty="0">
                <a:latin typeface="+mn-lt"/>
                <a:ea typeface="Arial" charset="0"/>
                <a:cs typeface="Arial" charset="0"/>
              </a:rPr>
              <a:t>…...........................................................................................................................</a:t>
            </a:r>
          </a:p>
          <a:p>
            <a:pPr marL="0" indent="0">
              <a:buNone/>
            </a:pPr>
            <a:endParaRPr lang="nl-NL" sz="800" dirty="0">
              <a:latin typeface="+mn-lt"/>
            </a:endParaRPr>
          </a:p>
          <a:p>
            <a:pPr marL="0" indent="0">
              <a:buNone/>
            </a:pPr>
            <a:r>
              <a:rPr lang="nl-NL" sz="800" b="1" dirty="0">
                <a:latin typeface="+mn-lt"/>
                <a:ea typeface="Arial" charset="0"/>
                <a:cs typeface="Arial" charset="0"/>
              </a:rPr>
              <a:t>C. </a:t>
            </a:r>
            <a:r>
              <a:rPr lang="nl-NL" sz="800" dirty="0">
                <a:latin typeface="+mn-lt"/>
                <a:ea typeface="Arial" charset="0"/>
                <a:cs typeface="Arial" charset="0"/>
              </a:rPr>
              <a:t>Zijn de gevels tijdens de bouw geïsoleerd?								nee/ja</a:t>
            </a:r>
          </a:p>
          <a:p>
            <a:pPr marL="0" indent="0">
              <a:buNone/>
            </a:pPr>
            <a:r>
              <a:rPr lang="nl-NL" sz="800" dirty="0">
                <a:latin typeface="+mn-lt"/>
                <a:ea typeface="Arial" charset="0"/>
                <a:cs typeface="Arial" charset="0"/>
              </a:rPr>
              <a:t>Zo nee, zijn de gevels daarna geïsoleerd?								nee/ja</a:t>
            </a:r>
          </a:p>
          <a:p>
            <a:pPr marL="0" indent="0">
              <a:buNone/>
            </a:pPr>
            <a:endParaRPr lang="nl-NL" sz="800" dirty="0">
              <a:latin typeface="+mn-lt"/>
              <a:ea typeface="Arial" charset="0"/>
              <a:cs typeface="Arial" charset="0"/>
            </a:endParaRPr>
          </a:p>
          <a:p>
            <a:pPr marL="0" indent="0">
              <a:buNone/>
            </a:pPr>
            <a:r>
              <a:rPr lang="nl-NL" sz="800" b="1" dirty="0">
                <a:latin typeface="+mn-lt"/>
                <a:ea typeface="Arial" charset="0"/>
                <a:cs typeface="Arial" charset="0"/>
              </a:rPr>
              <a:t>D. </a:t>
            </a:r>
            <a:r>
              <a:rPr lang="nl-NL" sz="800" dirty="0">
                <a:latin typeface="+mn-lt"/>
                <a:ea typeface="Arial" charset="0"/>
                <a:cs typeface="Arial" charset="0"/>
              </a:rPr>
              <a:t>Zijn de gevels ooit gereinigd?	</a:t>
            </a:r>
          </a:p>
          <a:p>
            <a:pPr marL="0" indent="0">
              <a:buNone/>
            </a:pPr>
            <a:r>
              <a:rPr lang="nl-NL" sz="800" dirty="0">
                <a:latin typeface="+mn-lt"/>
                <a:ea typeface="Arial" charset="0"/>
                <a:cs typeface="Arial" charset="0"/>
              </a:rPr>
              <a:t>					nee/ja</a:t>
            </a:r>
          </a:p>
          <a:p>
            <a:pPr marL="0" indent="0">
              <a:buNone/>
            </a:pPr>
            <a:r>
              <a:rPr lang="nl-NL" sz="800" dirty="0">
                <a:latin typeface="+mn-lt"/>
                <a:ea typeface="Arial" charset="0"/>
                <a:cs typeface="Arial" charset="0"/>
              </a:rPr>
              <a:t>Zo ja, volgens welke methode? </a:t>
            </a:r>
          </a:p>
          <a:p>
            <a:pPr marL="0" indent="0">
              <a:buNone/>
            </a:pPr>
            <a:r>
              <a:rPr lang="is-IS" sz="800" dirty="0">
                <a:latin typeface="+mn-lt"/>
              </a:rPr>
              <a:t>….................................................................................</a:t>
            </a:r>
            <a:r>
              <a:rPr lang="nl-NL" sz="800" dirty="0">
                <a:latin typeface="+mn-lt"/>
              </a:rPr>
              <a:t>..........................................</a:t>
            </a:r>
          </a:p>
          <a:p>
            <a:pPr marL="0" indent="0">
              <a:buNone/>
            </a:pPr>
            <a:endParaRPr lang="nl-NL" sz="800" dirty="0">
              <a:latin typeface="+mn-lt"/>
            </a:endParaRPr>
          </a:p>
          <a:p>
            <a:pPr marL="0" indent="0">
              <a:buNone/>
            </a:pPr>
            <a:r>
              <a:rPr lang="nl-NL" sz="800" b="1" dirty="0">
                <a:solidFill>
                  <a:srgbClr val="129ECE"/>
                </a:solidFill>
                <a:latin typeface="+mn-lt"/>
                <a:ea typeface="Arial" charset="0"/>
                <a:cs typeface="Arial" charset="0"/>
              </a:rPr>
              <a:t>3. Dak(en)</a:t>
            </a:r>
          </a:p>
          <a:p>
            <a:pPr marL="0" indent="0">
              <a:buNone/>
            </a:pPr>
            <a:endParaRPr lang="nl-NL" sz="800" b="1" dirty="0">
              <a:solidFill>
                <a:srgbClr val="129ECE"/>
              </a:solidFill>
              <a:latin typeface="+mn-lt"/>
              <a:ea typeface="Arial" charset="0"/>
              <a:cs typeface="Arial" charset="0"/>
            </a:endParaRPr>
          </a:p>
          <a:p>
            <a:pPr marL="0" indent="0">
              <a:buNone/>
            </a:pPr>
            <a:r>
              <a:rPr lang="nl-NL" sz="800" b="1" dirty="0">
                <a:latin typeface="+mn-lt"/>
                <a:ea typeface="Arial" charset="0"/>
                <a:cs typeface="Arial" charset="0"/>
              </a:rPr>
              <a:t>A. </a:t>
            </a:r>
            <a:r>
              <a:rPr lang="nl-NL" sz="800" dirty="0">
                <a:latin typeface="+mn-lt"/>
                <a:ea typeface="Arial" charset="0"/>
                <a:cs typeface="Arial" charset="0"/>
              </a:rPr>
              <a:t>Hoe oud zijn de daken? </a:t>
            </a:r>
          </a:p>
          <a:p>
            <a:pPr marL="0" indent="0">
              <a:buNone/>
            </a:pPr>
            <a:r>
              <a:rPr lang="nl-NL" sz="800" dirty="0">
                <a:latin typeface="+mn-lt"/>
                <a:ea typeface="Arial" charset="0"/>
                <a:cs typeface="Arial" charset="0"/>
              </a:rPr>
              <a:t>Platte daken: </a:t>
            </a:r>
            <a:r>
              <a:rPr lang="is-IS" sz="800" dirty="0">
                <a:latin typeface="+mn-lt"/>
                <a:ea typeface="Arial" charset="0"/>
                <a:cs typeface="Arial" charset="0"/>
              </a:rPr>
              <a:t>….....................................................................................................</a:t>
            </a:r>
          </a:p>
          <a:p>
            <a:pPr marL="0" indent="0">
              <a:buNone/>
            </a:pPr>
            <a:r>
              <a:rPr lang="nl-NL" sz="800" dirty="0">
                <a:latin typeface="+mn-lt"/>
                <a:ea typeface="Arial" charset="0"/>
                <a:cs typeface="Arial" charset="0"/>
              </a:rPr>
              <a:t>Overige daken: </a:t>
            </a:r>
            <a:r>
              <a:rPr lang="is-IS" sz="800" dirty="0">
                <a:latin typeface="+mn-lt"/>
                <a:ea typeface="Arial" charset="0"/>
                <a:cs typeface="Arial" charset="0"/>
              </a:rPr>
              <a:t>….....................................................</a:t>
            </a:r>
            <a:r>
              <a:rPr lang="nl-NL" sz="800" dirty="0">
                <a:latin typeface="+mn-lt"/>
                <a:ea typeface="Arial" charset="0"/>
                <a:cs typeface="Arial" charset="0"/>
              </a:rPr>
              <a:t>............................................</a:t>
            </a:r>
          </a:p>
          <a:p>
            <a:pPr marL="0" indent="0">
              <a:buNone/>
            </a:pPr>
            <a:endParaRPr lang="nl-NL" sz="800" dirty="0">
              <a:latin typeface="+mn-lt"/>
              <a:ea typeface="Arial" charset="0"/>
              <a:cs typeface="Arial" charset="0"/>
            </a:endParaRPr>
          </a:p>
          <a:p>
            <a:pPr marL="0" indent="0">
              <a:buNone/>
            </a:pPr>
            <a:r>
              <a:rPr lang="nl-NL" sz="800" b="1" dirty="0">
                <a:latin typeface="+mn-lt"/>
                <a:ea typeface="Arial" charset="0"/>
                <a:cs typeface="Arial" charset="0"/>
              </a:rPr>
              <a:t>B. </a:t>
            </a:r>
            <a:r>
              <a:rPr lang="nl-NL" sz="800" dirty="0">
                <a:latin typeface="+mn-lt"/>
                <a:ea typeface="Arial" charset="0"/>
                <a:cs typeface="Arial" charset="0"/>
              </a:rPr>
              <a:t>Heeft u last van dak lekkages (gehad)?								nee/ja</a:t>
            </a:r>
          </a:p>
          <a:p>
            <a:pPr marL="0" indent="0">
              <a:buNone/>
            </a:pPr>
            <a:r>
              <a:rPr lang="nl-NL" sz="800" dirty="0">
                <a:latin typeface="+mn-lt"/>
                <a:ea typeface="Arial" charset="0"/>
                <a:cs typeface="Arial" charset="0"/>
              </a:rPr>
              <a:t>Zo ja, waar? </a:t>
            </a:r>
          </a:p>
          <a:p>
            <a:pPr marL="0" indent="0">
              <a:buNone/>
            </a:pPr>
            <a:r>
              <a:rPr lang="is-IS" sz="800" dirty="0">
                <a:latin typeface="+mn-lt"/>
                <a:ea typeface="Arial" charset="0"/>
                <a:cs typeface="Arial" charset="0"/>
              </a:rPr>
              <a:t>…...........................................................................................................................</a:t>
            </a:r>
          </a:p>
          <a:p>
            <a:pPr marL="0" indent="0">
              <a:buNone/>
            </a:pPr>
            <a:r>
              <a:rPr lang="nl-NL" sz="800" dirty="0">
                <a:latin typeface="+mn-lt"/>
                <a:ea typeface="Arial" charset="0"/>
                <a:cs typeface="Arial" charset="0"/>
              </a:rPr>
              <a:t>	</a:t>
            </a:r>
          </a:p>
          <a:p>
            <a:pPr marL="0" indent="0">
              <a:buNone/>
            </a:pPr>
            <a:r>
              <a:rPr lang="nl-NL" sz="800" b="1" dirty="0">
                <a:latin typeface="+mn-lt"/>
                <a:ea typeface="Arial" charset="0"/>
                <a:cs typeface="Arial" charset="0"/>
              </a:rPr>
              <a:t>C. </a:t>
            </a:r>
            <a:r>
              <a:rPr lang="nl-NL" sz="800" dirty="0">
                <a:latin typeface="+mn-lt"/>
                <a:ea typeface="Arial" charset="0"/>
                <a:cs typeface="Arial" charset="0"/>
              </a:rPr>
              <a:t>Zijn er in het verleden gebreken </a:t>
            </a:r>
          </a:p>
          <a:p>
            <a:pPr marL="0" indent="0">
              <a:buNone/>
            </a:pPr>
            <a:r>
              <a:rPr lang="nl-NL" sz="800" dirty="0">
                <a:latin typeface="+mn-lt"/>
                <a:ea typeface="Arial" charset="0"/>
                <a:cs typeface="Arial" charset="0"/>
              </a:rPr>
              <a:t>geconstateerd aan de dakconstructie zoals scheve, doorbuigende, krakende, beschadigde en/of aangetaste dakdelen?                     		   					nee/ja</a:t>
            </a:r>
          </a:p>
          <a:p>
            <a:pPr marL="0" indent="0">
              <a:buNone/>
            </a:pPr>
            <a:r>
              <a:rPr lang="nl-NL" sz="800" dirty="0">
                <a:latin typeface="+mn-lt"/>
                <a:ea typeface="Arial" charset="0"/>
                <a:cs typeface="Arial" charset="0"/>
              </a:rPr>
              <a:t>Zo ja, waar? </a:t>
            </a:r>
          </a:p>
          <a:p>
            <a:pPr marL="0" indent="0">
              <a:buNone/>
            </a:pPr>
            <a:r>
              <a:rPr lang="is-IS" sz="800" dirty="0">
                <a:latin typeface="+mn-lt"/>
                <a:ea typeface="Arial" charset="0"/>
                <a:cs typeface="Arial" charset="0"/>
              </a:rPr>
              <a:t>…...........................................................................................................................</a:t>
            </a:r>
            <a:r>
              <a:rPr lang="nl-NL" sz="800" dirty="0">
                <a:latin typeface="+mn-lt"/>
                <a:ea typeface="Arial" charset="0"/>
                <a:cs typeface="Arial" charset="0"/>
              </a:rPr>
              <a:t>		</a:t>
            </a:r>
          </a:p>
          <a:p>
            <a:pPr marL="0" indent="0">
              <a:buNone/>
            </a:pPr>
            <a:r>
              <a:rPr lang="nl-NL" sz="800" b="1" dirty="0">
                <a:latin typeface="+mn-lt"/>
                <a:ea typeface="Arial" charset="0"/>
                <a:cs typeface="Arial" charset="0"/>
              </a:rPr>
              <a:t>D. </a:t>
            </a:r>
            <a:r>
              <a:rPr lang="nl-NL" sz="800" dirty="0">
                <a:latin typeface="+mn-lt"/>
                <a:ea typeface="Arial" charset="0"/>
                <a:cs typeface="Arial" charset="0"/>
              </a:rPr>
              <a:t>Heeft u het dak al eens (gedeeltelijk) laten vernieuwen c.q. laten repareren?											nee/ja</a:t>
            </a:r>
          </a:p>
          <a:p>
            <a:pPr marL="0" indent="0">
              <a:buNone/>
            </a:pPr>
            <a:r>
              <a:rPr lang="nl-NL" sz="800" dirty="0">
                <a:latin typeface="+mn-lt"/>
                <a:ea typeface="Arial" charset="0"/>
                <a:cs typeface="Arial" charset="0"/>
              </a:rPr>
              <a:t>		</a:t>
            </a:r>
          </a:p>
          <a:p>
            <a:pPr marL="0" indent="0">
              <a:buNone/>
            </a:pPr>
            <a:r>
              <a:rPr lang="nl-NL" sz="800" b="1" dirty="0">
                <a:latin typeface="+mn-lt"/>
                <a:ea typeface="Arial" charset="0"/>
                <a:cs typeface="Arial" charset="0"/>
              </a:rPr>
              <a:t>E. </a:t>
            </a:r>
            <a:r>
              <a:rPr lang="nl-NL" sz="800" dirty="0">
                <a:latin typeface="+mn-lt"/>
                <a:ea typeface="Arial" charset="0"/>
                <a:cs typeface="Arial" charset="0"/>
              </a:rPr>
              <a:t>Is het dak tijdens de bouw geïsoleerd?								nee/ja</a:t>
            </a:r>
          </a:p>
          <a:p>
            <a:pPr marL="0" indent="0">
              <a:buNone/>
            </a:pPr>
            <a:r>
              <a:rPr lang="nl-NL" sz="800" dirty="0">
                <a:latin typeface="+mn-lt"/>
                <a:ea typeface="Arial" charset="0"/>
                <a:cs typeface="Arial" charset="0"/>
              </a:rPr>
              <a:t>Zo nee, is het dak daarna geïsoleerd?							             nee/ja/gedeeltelijk</a:t>
            </a:r>
          </a:p>
          <a:p>
            <a:pPr marL="0" indent="0">
              <a:buNone/>
            </a:pPr>
            <a:r>
              <a:rPr lang="nl-NL" sz="800" dirty="0">
                <a:latin typeface="+mn-lt"/>
                <a:ea typeface="Arial" charset="0"/>
                <a:cs typeface="Arial" charset="0"/>
              </a:rPr>
              <a:t> </a:t>
            </a:r>
          </a:p>
          <a:p>
            <a:pPr marL="0" lvl="0" indent="0">
              <a:buNone/>
            </a:pPr>
            <a:r>
              <a:rPr lang="nl-NL" sz="800" b="1" dirty="0">
                <a:latin typeface="+mn-lt"/>
              </a:rPr>
              <a:t>F. </a:t>
            </a:r>
            <a:r>
              <a:rPr lang="nl-NL" sz="800" dirty="0">
                <a:latin typeface="+mn-lt"/>
              </a:rPr>
              <a:t>Zijn de regenwaterafvoeren in orde? 								nee/ja</a:t>
            </a:r>
          </a:p>
          <a:p>
            <a:pPr marL="0" indent="0">
              <a:buNone/>
            </a:pPr>
            <a:r>
              <a:rPr lang="nl-NL" sz="800" dirty="0">
                <a:latin typeface="+mn-lt"/>
              </a:rPr>
              <a:t>Zo nee, toelichting: </a:t>
            </a:r>
          </a:p>
          <a:p>
            <a:pPr marL="0" indent="0">
              <a:buNone/>
            </a:pPr>
            <a:r>
              <a:rPr lang="is-IS" sz="800" dirty="0">
                <a:latin typeface="+mn-lt"/>
              </a:rPr>
              <a:t>…......................................................................................................</a:t>
            </a:r>
            <a:r>
              <a:rPr lang="nl-NL" sz="800" dirty="0">
                <a:latin typeface="+mn-lt"/>
              </a:rPr>
              <a:t>.....................		</a:t>
            </a:r>
          </a:p>
          <a:p>
            <a:pPr marL="0" lvl="0" indent="0">
              <a:buNone/>
            </a:pPr>
            <a:r>
              <a:rPr lang="nl-NL" sz="800" b="1" dirty="0">
                <a:latin typeface="+mn-lt"/>
              </a:rPr>
              <a:t>G. </a:t>
            </a:r>
            <a:r>
              <a:rPr lang="nl-NL" sz="800" dirty="0">
                <a:latin typeface="+mn-lt"/>
              </a:rPr>
              <a:t>Zijn de dakgoten in orde (bijv. lekkage)?								nee/ja</a:t>
            </a:r>
          </a:p>
          <a:p>
            <a:pPr marL="0" indent="0">
              <a:buNone/>
            </a:pPr>
            <a:r>
              <a:rPr lang="nl-NL" sz="800" dirty="0">
                <a:latin typeface="+mn-lt"/>
              </a:rPr>
              <a:t>Zo nee, toelichting: </a:t>
            </a:r>
          </a:p>
          <a:p>
            <a:pPr marL="0" indent="0">
              <a:buNone/>
            </a:pPr>
            <a:r>
              <a:rPr lang="is-IS" sz="800" dirty="0">
                <a:latin typeface="+mn-lt"/>
                <a:ea typeface="Arial" charset="0"/>
                <a:cs typeface="Arial" charset="0"/>
              </a:rPr>
              <a:t>….....................................................</a:t>
            </a:r>
            <a:r>
              <a:rPr lang="nl-NL" sz="800" dirty="0">
                <a:latin typeface="+mn-lt"/>
                <a:ea typeface="Arial" charset="0"/>
                <a:cs typeface="Arial" charset="0"/>
              </a:rPr>
              <a:t>......................................................................</a:t>
            </a:r>
          </a:p>
          <a:p>
            <a:pPr marL="0" indent="0">
              <a:buNone/>
            </a:pPr>
            <a:endParaRPr lang="nl-NL" sz="800" dirty="0">
              <a:latin typeface="+mn-lt"/>
              <a:ea typeface="Arial" charset="0"/>
              <a:cs typeface="Arial" charset="0"/>
            </a:endParaRPr>
          </a:p>
          <a:p>
            <a:pPr marL="0" indent="0">
              <a:buNone/>
            </a:pPr>
            <a:r>
              <a:rPr lang="nl-NL" sz="800" b="1" dirty="0">
                <a:solidFill>
                  <a:srgbClr val="129ECE"/>
                </a:solidFill>
                <a:latin typeface="+mn-lt"/>
                <a:ea typeface="Arial" charset="0"/>
                <a:cs typeface="Arial" charset="0"/>
              </a:rPr>
              <a:t>4. Kozijnen, ramen en deuren</a:t>
            </a:r>
          </a:p>
          <a:p>
            <a:pPr marL="0" indent="0">
              <a:buNone/>
            </a:pPr>
            <a:endParaRPr lang="nl-NL" sz="800" dirty="0">
              <a:latin typeface="+mn-lt"/>
              <a:ea typeface="Arial" charset="0"/>
              <a:cs typeface="Arial" charset="0"/>
            </a:endParaRPr>
          </a:p>
          <a:p>
            <a:pPr marL="0" lvl="0" indent="0">
              <a:buNone/>
            </a:pPr>
            <a:r>
              <a:rPr lang="nl-NL" sz="800" b="1" dirty="0">
                <a:latin typeface="+mn-lt"/>
              </a:rPr>
              <a:t>A. </a:t>
            </a:r>
            <a:r>
              <a:rPr lang="nl-NL" sz="800" dirty="0">
                <a:latin typeface="+mn-lt"/>
              </a:rPr>
              <a:t>Wanneer zijn de kozijnen, ramen en </a:t>
            </a:r>
          </a:p>
          <a:p>
            <a:pPr marL="0" indent="0">
              <a:buNone/>
            </a:pPr>
            <a:r>
              <a:rPr lang="nl-NL" sz="800" dirty="0">
                <a:latin typeface="+mn-lt"/>
              </a:rPr>
              <a:t>deuren voor het laatst geschilderd?</a:t>
            </a:r>
          </a:p>
          <a:p>
            <a:pPr marL="0" indent="0">
              <a:buNone/>
            </a:pPr>
            <a:r>
              <a:rPr lang="is-IS" sz="800" dirty="0">
                <a:latin typeface="+mn-lt"/>
              </a:rPr>
              <a:t>…..........................................................................................................................</a:t>
            </a:r>
            <a:r>
              <a:rPr lang="nl-NL" sz="800" dirty="0">
                <a:latin typeface="+mn-lt"/>
              </a:rPr>
              <a:t>	</a:t>
            </a:r>
          </a:p>
          <a:p>
            <a:pPr marL="0" indent="0">
              <a:buNone/>
            </a:pPr>
            <a:r>
              <a:rPr lang="nl-NL" sz="800" dirty="0">
                <a:latin typeface="+mn-lt"/>
              </a:rPr>
              <a:t>Is dit gebeurd door een erkend schildersbedrijf?								nee/ja</a:t>
            </a:r>
          </a:p>
          <a:p>
            <a:pPr marL="0" indent="0">
              <a:buNone/>
            </a:pPr>
            <a:endParaRPr lang="nl-NL" sz="800" dirty="0">
              <a:latin typeface="+mn-lt"/>
            </a:endParaRPr>
          </a:p>
          <a:p>
            <a:pPr marL="0" indent="0">
              <a:buNone/>
            </a:pPr>
            <a:endParaRPr lang="nl-NL" sz="1000" dirty="0">
              <a:latin typeface="+mn-lt"/>
            </a:endParaRPr>
          </a:p>
        </p:txBody>
      </p:sp>
    </p:spTree>
    <p:extLst>
      <p:ext uri="{BB962C8B-B14F-4D97-AF65-F5344CB8AC3E}">
        <p14:creationId xmlns:p14="http://schemas.microsoft.com/office/powerpoint/2010/main" val="1345366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eldia">
    <p:bg>
      <p:bgPr>
        <a:blipFill dpi="0" rotWithShape="1">
          <a:blip r:embed="rId2">
            <a:alphaModFix amt="10000"/>
            <a:lum/>
          </a:blip>
          <a:srcRect/>
          <a:stretch>
            <a:fillRect l="-20000" t="-20000" r="-20000" b="20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22E86-3992-964A-B6CB-7F9AD5D1A1FD}"/>
              </a:ext>
            </a:extLst>
          </p:cNvPr>
          <p:cNvSpPr>
            <a:spLocks noGrp="1"/>
          </p:cNvSpPr>
          <p:nvPr>
            <p:ph idx="1"/>
          </p:nvPr>
        </p:nvSpPr>
        <p:spPr>
          <a:xfrm>
            <a:off x="377825" y="303213"/>
            <a:ext cx="3403600" cy="9865642"/>
          </a:xfrm>
        </p:spPr>
        <p:txBody>
          <a:bodyPr/>
          <a:lstStyle/>
          <a:p>
            <a:pPr marL="0" indent="0">
              <a:buNone/>
            </a:pPr>
            <a:endParaRPr lang="nl-NL" sz="800" dirty="0">
              <a:latin typeface="+mn-lt"/>
              <a:ea typeface="Arial" charset="0"/>
              <a:cs typeface="Arial" charset="0"/>
            </a:endParaRPr>
          </a:p>
          <a:p>
            <a:pPr marL="0" indent="0">
              <a:buNone/>
            </a:pPr>
            <a:endParaRPr lang="nl-NL" sz="800" dirty="0">
              <a:latin typeface="+mn-lt"/>
              <a:ea typeface="Arial" charset="0"/>
              <a:cs typeface="Arial" charset="0"/>
            </a:endParaRPr>
          </a:p>
          <a:p>
            <a:pPr marL="0" indent="0">
              <a:buNone/>
            </a:pPr>
            <a:r>
              <a:rPr lang="nl-NL" sz="800" b="1" dirty="0">
                <a:solidFill>
                  <a:srgbClr val="129ECE"/>
                </a:solidFill>
                <a:latin typeface="+mn-lt"/>
                <a:ea typeface="Arial" charset="0"/>
                <a:cs typeface="Arial" charset="0"/>
              </a:rPr>
              <a:t>7. Installaties</a:t>
            </a:r>
          </a:p>
          <a:p>
            <a:pPr marL="0" indent="0">
              <a:buNone/>
            </a:pPr>
            <a:endParaRPr lang="nl-NL" sz="800" dirty="0">
              <a:latin typeface="+mn-lt"/>
              <a:ea typeface="Arial" charset="0"/>
              <a:cs typeface="Arial" charset="0"/>
            </a:endParaRPr>
          </a:p>
          <a:p>
            <a:pPr marL="0" indent="0">
              <a:buNone/>
            </a:pPr>
            <a:r>
              <a:rPr lang="nl-NL" sz="800" b="1" dirty="0">
                <a:latin typeface="+mn-lt"/>
              </a:rPr>
              <a:t>A. </a:t>
            </a:r>
            <a:r>
              <a:rPr lang="nl-NL" sz="800" dirty="0">
                <a:latin typeface="+mn-lt"/>
              </a:rPr>
              <a:t>Is er een Cv-installatie aanwezig? 								nee/ja</a:t>
            </a:r>
          </a:p>
          <a:p>
            <a:pPr marL="0" indent="0">
              <a:buNone/>
            </a:pPr>
            <a:r>
              <a:rPr lang="nl-NL" sz="800" dirty="0">
                <a:latin typeface="+mn-lt"/>
              </a:rPr>
              <a:t>Zo ja, welk type Cv-ketel is het en hoe oud is deze? </a:t>
            </a:r>
          </a:p>
          <a:p>
            <a:pPr marL="0" indent="0">
              <a:buNone/>
            </a:pPr>
            <a:r>
              <a:rPr lang="is-IS" sz="800" dirty="0">
                <a:latin typeface="+mn-lt"/>
              </a:rPr>
              <a:t>…...........................................................................................................................</a:t>
            </a:r>
            <a:r>
              <a:rPr lang="nl-NL" sz="800" dirty="0">
                <a:latin typeface="+mn-lt"/>
              </a:rPr>
              <a:t>	</a:t>
            </a:r>
          </a:p>
          <a:p>
            <a:pPr marL="0" indent="0">
              <a:buNone/>
            </a:pPr>
            <a:r>
              <a:rPr lang="nl-NL" sz="800" dirty="0">
                <a:latin typeface="+mn-lt"/>
              </a:rPr>
              <a:t>Wanneer is deze voor het laatst onderhouden? </a:t>
            </a:r>
          </a:p>
          <a:p>
            <a:pPr marL="0" indent="0">
              <a:buNone/>
            </a:pPr>
            <a:r>
              <a:rPr lang="is-IS" sz="800" dirty="0">
                <a:latin typeface="+mn-lt"/>
              </a:rPr>
              <a:t>…...........................................................................................................................</a:t>
            </a:r>
            <a:endParaRPr lang="nl-NL" sz="800" dirty="0">
              <a:latin typeface="+mn-lt"/>
            </a:endParaRPr>
          </a:p>
          <a:p>
            <a:pPr marL="0" indent="0">
              <a:buNone/>
            </a:pPr>
            <a:endParaRPr lang="nl-NL" sz="800" dirty="0">
              <a:latin typeface="+mn-lt"/>
              <a:ea typeface="Arial" charset="0"/>
              <a:cs typeface="Arial" charset="0"/>
            </a:endParaRPr>
          </a:p>
          <a:p>
            <a:pPr marL="0" lvl="0" indent="0">
              <a:buNone/>
            </a:pPr>
            <a:r>
              <a:rPr lang="nl-NL" sz="800" b="1" dirty="0">
                <a:latin typeface="+mn-lt"/>
              </a:rPr>
              <a:t>B. </a:t>
            </a:r>
            <a:r>
              <a:rPr lang="nl-NL" sz="800" dirty="0">
                <a:latin typeface="+mn-lt"/>
              </a:rPr>
              <a:t>Is meer dan 1 keer per jaar bijvullen van de Cv-installatie noodzakelijk											nee/ja</a:t>
            </a:r>
          </a:p>
          <a:p>
            <a:pPr marL="0" indent="0">
              <a:buNone/>
            </a:pPr>
            <a:r>
              <a:rPr lang="nl-NL" sz="800" dirty="0">
                <a:latin typeface="+mn-lt"/>
              </a:rPr>
              <a:t>Zo ja, hoe vaak? </a:t>
            </a:r>
          </a:p>
          <a:p>
            <a:pPr marL="0" indent="0">
              <a:buNone/>
            </a:pPr>
            <a:r>
              <a:rPr lang="is-IS" sz="800" dirty="0">
                <a:latin typeface="+mn-lt"/>
              </a:rPr>
              <a:t>…...........................................................................................................................</a:t>
            </a:r>
            <a:r>
              <a:rPr lang="nl-NL" sz="800" dirty="0">
                <a:latin typeface="+mn-lt"/>
              </a:rPr>
              <a:t>	</a:t>
            </a:r>
          </a:p>
          <a:p>
            <a:pPr marL="0" lvl="0" indent="0">
              <a:buNone/>
            </a:pPr>
            <a:r>
              <a:rPr lang="nl-NL" sz="800" b="1" dirty="0">
                <a:latin typeface="+mn-lt"/>
              </a:rPr>
              <a:t>C. </a:t>
            </a:r>
            <a:r>
              <a:rPr lang="nl-NL" sz="800" dirty="0">
                <a:latin typeface="+mn-lt"/>
              </a:rPr>
              <a:t>Zijn er radiatoren die niet warm worden?								nee/ja</a:t>
            </a:r>
          </a:p>
          <a:p>
            <a:pPr marL="0" indent="0">
              <a:buNone/>
            </a:pPr>
            <a:r>
              <a:rPr lang="nl-NL" sz="800" dirty="0">
                <a:latin typeface="+mn-lt"/>
              </a:rPr>
              <a:t>Zo ja, welke? </a:t>
            </a:r>
          </a:p>
          <a:p>
            <a:pPr marL="0" indent="0">
              <a:buNone/>
            </a:pPr>
            <a:r>
              <a:rPr lang="is-IS" sz="800" dirty="0">
                <a:latin typeface="+mn-lt"/>
              </a:rPr>
              <a:t>…...........................................................................................................................</a:t>
            </a:r>
            <a:r>
              <a:rPr lang="nl-NL" sz="800" dirty="0">
                <a:latin typeface="+mn-lt"/>
              </a:rPr>
              <a:t>		</a:t>
            </a:r>
          </a:p>
          <a:p>
            <a:pPr marL="0" lvl="0" indent="0">
              <a:buNone/>
            </a:pPr>
            <a:r>
              <a:rPr lang="nl-NL" sz="800" b="1" dirty="0">
                <a:latin typeface="+mn-lt"/>
              </a:rPr>
              <a:t>D. </a:t>
            </a:r>
            <a:r>
              <a:rPr lang="nl-NL" sz="800" dirty="0">
                <a:latin typeface="+mn-lt"/>
              </a:rPr>
              <a:t>Zijn er radiatoren of (water)leidingen die </a:t>
            </a:r>
          </a:p>
          <a:p>
            <a:pPr marL="0" indent="0">
              <a:buNone/>
            </a:pPr>
            <a:r>
              <a:rPr lang="nl-NL" sz="800" dirty="0">
                <a:latin typeface="+mn-lt"/>
              </a:rPr>
              <a:t>lekken?											nee/ja</a:t>
            </a:r>
          </a:p>
          <a:p>
            <a:pPr marL="0" indent="0">
              <a:buNone/>
            </a:pPr>
            <a:r>
              <a:rPr lang="nl-NL" sz="800" dirty="0">
                <a:latin typeface="+mn-lt"/>
              </a:rPr>
              <a:t>Zo ja, waar? </a:t>
            </a:r>
          </a:p>
          <a:p>
            <a:pPr marL="0" indent="0">
              <a:buNone/>
            </a:pPr>
            <a:r>
              <a:rPr lang="is-IS" sz="800" dirty="0">
                <a:latin typeface="+mn-lt"/>
              </a:rPr>
              <a:t>…...........................................................................................................................</a:t>
            </a:r>
          </a:p>
          <a:p>
            <a:pPr marL="0" indent="0">
              <a:buNone/>
            </a:pPr>
            <a:r>
              <a:rPr lang="nl-NL" sz="800" dirty="0">
                <a:latin typeface="+mn-lt"/>
              </a:rPr>
              <a:t>	</a:t>
            </a:r>
          </a:p>
          <a:p>
            <a:pPr marL="0" lvl="0" indent="0">
              <a:buNone/>
            </a:pPr>
            <a:r>
              <a:rPr lang="nl-NL" sz="800" b="1" dirty="0">
                <a:latin typeface="+mn-lt"/>
              </a:rPr>
              <a:t>E. </a:t>
            </a:r>
            <a:r>
              <a:rPr lang="nl-NL" sz="800" dirty="0">
                <a:latin typeface="+mn-lt"/>
              </a:rPr>
              <a:t>Zijn er radiatoren of (water)leidingen die </a:t>
            </a:r>
          </a:p>
          <a:p>
            <a:pPr marL="0" indent="0">
              <a:buNone/>
            </a:pPr>
            <a:r>
              <a:rPr lang="nl-NL" sz="800" dirty="0">
                <a:latin typeface="+mn-lt"/>
              </a:rPr>
              <a:t>ooit zijn bevroren?										nee/ja</a:t>
            </a:r>
          </a:p>
          <a:p>
            <a:pPr marL="0" indent="0">
              <a:buNone/>
            </a:pPr>
            <a:r>
              <a:rPr lang="nl-NL" sz="800" dirty="0">
                <a:latin typeface="+mn-lt"/>
              </a:rPr>
              <a:t>Zo ja, waar? </a:t>
            </a:r>
          </a:p>
          <a:p>
            <a:pPr marL="0" indent="0">
              <a:buNone/>
            </a:pPr>
            <a:r>
              <a:rPr lang="is-IS" sz="800" dirty="0">
                <a:latin typeface="+mn-lt"/>
              </a:rPr>
              <a:t>…...........................................................................................................................</a:t>
            </a:r>
            <a:r>
              <a:rPr lang="nl-NL" sz="800" dirty="0">
                <a:latin typeface="+mn-lt"/>
              </a:rPr>
              <a:t>	</a:t>
            </a:r>
            <a:endParaRPr lang="nl-NL" sz="800" dirty="0">
              <a:latin typeface="+mn-lt"/>
              <a:ea typeface="Arial" charset="0"/>
              <a:cs typeface="Arial" charset="0"/>
            </a:endParaRPr>
          </a:p>
          <a:p>
            <a:pPr marL="0" lvl="0" indent="0">
              <a:buNone/>
            </a:pPr>
            <a:r>
              <a:rPr lang="nl-NL" sz="800" b="1" dirty="0">
                <a:latin typeface="+mn-lt"/>
              </a:rPr>
              <a:t>F. </a:t>
            </a:r>
            <a:r>
              <a:rPr lang="nl-NL" sz="800" dirty="0">
                <a:latin typeface="+mn-lt"/>
              </a:rPr>
              <a:t>Zijn er vertrekken die niet (goed) warm </a:t>
            </a:r>
          </a:p>
          <a:p>
            <a:pPr marL="0" indent="0">
              <a:buNone/>
            </a:pPr>
            <a:r>
              <a:rPr lang="nl-NL" sz="800" dirty="0">
                <a:latin typeface="+mn-lt"/>
              </a:rPr>
              <a:t>worden?					nee/ja</a:t>
            </a:r>
          </a:p>
          <a:p>
            <a:pPr marL="0" indent="0">
              <a:buNone/>
            </a:pPr>
            <a:endParaRPr lang="nl-NL" sz="800" dirty="0">
              <a:latin typeface="+mn-lt"/>
            </a:endParaRPr>
          </a:p>
          <a:p>
            <a:pPr marL="0" indent="0">
              <a:buNone/>
            </a:pPr>
            <a:r>
              <a:rPr lang="nl-NL" sz="800" dirty="0">
                <a:latin typeface="+mn-lt"/>
              </a:rPr>
              <a:t>Zo ja, welke? </a:t>
            </a:r>
          </a:p>
          <a:p>
            <a:pPr marL="0" indent="0">
              <a:buNone/>
            </a:pPr>
            <a:r>
              <a:rPr lang="is-IS" sz="800" dirty="0">
                <a:latin typeface="+mn-lt"/>
              </a:rPr>
              <a:t>…...........................................................................................................................</a:t>
            </a:r>
            <a:r>
              <a:rPr lang="nl-NL" sz="800" dirty="0">
                <a:latin typeface="+mn-lt"/>
              </a:rPr>
              <a:t>		</a:t>
            </a:r>
          </a:p>
          <a:p>
            <a:pPr marL="0" lvl="0" indent="0">
              <a:buNone/>
            </a:pPr>
            <a:r>
              <a:rPr lang="nl-NL" sz="800" b="1" dirty="0">
                <a:latin typeface="+mn-lt"/>
              </a:rPr>
              <a:t>G. </a:t>
            </a:r>
            <a:r>
              <a:rPr lang="nl-NL" sz="800" dirty="0">
                <a:latin typeface="+mn-lt"/>
              </a:rPr>
              <a:t>In welk jaar zijn voor het laatst de </a:t>
            </a:r>
          </a:p>
          <a:p>
            <a:pPr marL="0" indent="0">
              <a:buNone/>
            </a:pPr>
            <a:r>
              <a:rPr lang="nl-NL" sz="800" dirty="0">
                <a:latin typeface="+mn-lt"/>
              </a:rPr>
              <a:t>Aanwezige schoorsteenkanalen/rookgasafvoeren  geveegd/gereinigd? 												nee/ja	</a:t>
            </a:r>
          </a:p>
          <a:p>
            <a:pPr marL="0" lvl="0" indent="0">
              <a:buNone/>
            </a:pPr>
            <a:r>
              <a:rPr lang="nl-NL" sz="800" b="1" dirty="0">
                <a:latin typeface="+mn-lt"/>
              </a:rPr>
              <a:t>H. </a:t>
            </a:r>
            <a:r>
              <a:rPr lang="nl-NL" sz="800" dirty="0">
                <a:latin typeface="+mn-lt"/>
              </a:rPr>
              <a:t>Is de trek van aanwezige schoorsteen-</a:t>
            </a:r>
          </a:p>
          <a:p>
            <a:pPr marL="0" indent="0">
              <a:buNone/>
            </a:pPr>
            <a:r>
              <a:rPr lang="nl-NL" sz="800" dirty="0">
                <a:latin typeface="+mn-lt"/>
              </a:rPr>
              <a:t>kanalen goed?				nee/ja</a:t>
            </a:r>
          </a:p>
          <a:p>
            <a:pPr marL="0" indent="0">
              <a:buNone/>
            </a:pPr>
            <a:endParaRPr lang="nl-NL" sz="800" dirty="0">
              <a:latin typeface="+mn-lt"/>
            </a:endParaRPr>
          </a:p>
          <a:p>
            <a:pPr marL="0" lvl="0" indent="0">
              <a:buNone/>
            </a:pPr>
            <a:r>
              <a:rPr lang="nl-NL" sz="800" b="1" dirty="0">
                <a:latin typeface="+mn-lt"/>
              </a:rPr>
              <a:t>I. </a:t>
            </a:r>
            <a:r>
              <a:rPr lang="nl-NL" sz="800" dirty="0">
                <a:latin typeface="+mn-lt"/>
              </a:rPr>
              <a:t>Is de elektrische installatie vernieuwd?								nee/ja</a:t>
            </a:r>
          </a:p>
          <a:p>
            <a:pPr marL="0" indent="0">
              <a:buNone/>
            </a:pPr>
            <a:r>
              <a:rPr lang="nl-NL" sz="800" dirty="0">
                <a:latin typeface="+mn-lt"/>
              </a:rPr>
              <a:t>Zo ja, wanneer en welke onderdelen? </a:t>
            </a:r>
          </a:p>
          <a:p>
            <a:pPr marL="0" indent="0">
              <a:buNone/>
            </a:pPr>
            <a:r>
              <a:rPr lang="is-IS" sz="800" dirty="0">
                <a:latin typeface="+mn-lt"/>
              </a:rPr>
              <a:t>…........................................................................................</a:t>
            </a:r>
            <a:r>
              <a:rPr lang="nl-NL" sz="800" dirty="0">
                <a:latin typeface="+mn-lt"/>
              </a:rPr>
              <a:t>...................................	</a:t>
            </a:r>
          </a:p>
          <a:p>
            <a:pPr marL="0" lvl="0" indent="0">
              <a:buNone/>
            </a:pPr>
            <a:r>
              <a:rPr lang="nl-NL" sz="800" b="1" dirty="0">
                <a:latin typeface="+mn-lt"/>
              </a:rPr>
              <a:t>J. </a:t>
            </a:r>
            <a:r>
              <a:rPr lang="nl-NL" sz="800" dirty="0">
                <a:latin typeface="+mn-lt"/>
              </a:rPr>
              <a:t>Zijn u gebreken bekend aan de technische installaties?							nee/ja</a:t>
            </a:r>
          </a:p>
          <a:p>
            <a:pPr marL="0" indent="0">
              <a:buNone/>
            </a:pPr>
            <a:r>
              <a:rPr lang="nl-NL" sz="800" dirty="0">
                <a:latin typeface="+mn-lt"/>
              </a:rPr>
              <a:t>Zo ja, welke? </a:t>
            </a:r>
          </a:p>
          <a:p>
            <a:pPr marL="0" indent="0">
              <a:buNone/>
            </a:pPr>
            <a:r>
              <a:rPr lang="is-IS" sz="800" dirty="0">
                <a:latin typeface="+mn-lt"/>
              </a:rPr>
              <a:t>…...........................................................................................................................</a:t>
            </a:r>
          </a:p>
          <a:p>
            <a:pPr marL="0" indent="0">
              <a:buNone/>
            </a:pPr>
            <a:endParaRPr lang="is-IS" sz="800" dirty="0">
              <a:latin typeface="+mn-lt"/>
            </a:endParaRPr>
          </a:p>
          <a:p>
            <a:pPr marL="0" indent="0">
              <a:buNone/>
            </a:pPr>
            <a:r>
              <a:rPr lang="is-IS" sz="800" b="1" dirty="0">
                <a:latin typeface="+mn-lt"/>
              </a:rPr>
              <a:t>K. </a:t>
            </a:r>
            <a:r>
              <a:rPr lang="nl-NL" sz="800" dirty="0">
                <a:latin typeface="+mn-lt"/>
                <a:ea typeface="Arial" charset="0"/>
                <a:cs typeface="Arial" charset="0"/>
              </a:rPr>
              <a:t>Zijn er andere installaties met gebreken?								nee/ja</a:t>
            </a:r>
          </a:p>
          <a:p>
            <a:pPr marL="0" indent="0">
              <a:buNone/>
            </a:pPr>
            <a:r>
              <a:rPr lang="nl-NL" sz="800" dirty="0">
                <a:latin typeface="+mn-lt"/>
                <a:ea typeface="Arial" charset="0"/>
                <a:cs typeface="Arial" charset="0"/>
              </a:rPr>
              <a:t>Zo ja, welke en welke bijzonderheden? </a:t>
            </a:r>
          </a:p>
          <a:p>
            <a:pPr marL="0" indent="0">
              <a:buNone/>
            </a:pPr>
            <a:r>
              <a:rPr lang="is-IS" sz="800" dirty="0">
                <a:latin typeface="+mn-lt"/>
              </a:rPr>
              <a:t>…...........................................................................................................................</a:t>
            </a:r>
          </a:p>
          <a:p>
            <a:pPr marL="0" indent="0">
              <a:buNone/>
            </a:pPr>
            <a:endParaRPr lang="nl-NL" sz="800" b="1" dirty="0">
              <a:solidFill>
                <a:srgbClr val="129ECE"/>
              </a:solidFill>
              <a:latin typeface="+mn-lt"/>
              <a:ea typeface="Arial" charset="0"/>
              <a:cs typeface="Arial" charset="0"/>
            </a:endParaRPr>
          </a:p>
          <a:p>
            <a:pPr marL="0" indent="0">
              <a:buNone/>
            </a:pPr>
            <a:r>
              <a:rPr lang="nl-NL" sz="800" b="1" dirty="0">
                <a:solidFill>
                  <a:srgbClr val="129ECE"/>
                </a:solidFill>
                <a:latin typeface="+mn-lt"/>
                <a:ea typeface="Arial" charset="0"/>
                <a:cs typeface="Arial" charset="0"/>
              </a:rPr>
              <a:t>8. Sanitair en riolering</a:t>
            </a:r>
          </a:p>
          <a:p>
            <a:pPr marL="0" indent="0">
              <a:buNone/>
            </a:pPr>
            <a:endParaRPr lang="nl-NL" sz="800" dirty="0">
              <a:solidFill>
                <a:srgbClr val="129ECE"/>
              </a:solidFill>
              <a:latin typeface="+mn-lt"/>
              <a:ea typeface="Arial" charset="0"/>
              <a:cs typeface="Arial" charset="0"/>
            </a:endParaRPr>
          </a:p>
          <a:p>
            <a:pPr marL="0" lvl="0" indent="0">
              <a:buNone/>
            </a:pPr>
            <a:r>
              <a:rPr lang="nl-NL" sz="800" b="1" dirty="0">
                <a:latin typeface="+mn-lt"/>
                <a:ea typeface="Arial" charset="0"/>
                <a:cs typeface="Arial" charset="0"/>
              </a:rPr>
              <a:t>A. </a:t>
            </a:r>
            <a:r>
              <a:rPr lang="nl-NL" sz="800" dirty="0">
                <a:latin typeface="+mn-lt"/>
                <a:ea typeface="Arial" charset="0"/>
                <a:cs typeface="Arial" charset="0"/>
              </a:rPr>
              <a:t>Zijn er beschadigingen aan wastafels, </a:t>
            </a:r>
          </a:p>
          <a:p>
            <a:pPr marL="0" indent="0">
              <a:buNone/>
            </a:pPr>
            <a:r>
              <a:rPr lang="nl-NL" sz="800" dirty="0">
                <a:latin typeface="+mn-lt"/>
                <a:ea typeface="Arial" charset="0"/>
                <a:cs typeface="Arial" charset="0"/>
              </a:rPr>
              <a:t>douche, bad, toiletten, gootstenen en </a:t>
            </a:r>
          </a:p>
          <a:p>
            <a:pPr marL="0" indent="0">
              <a:buNone/>
            </a:pPr>
            <a:r>
              <a:rPr lang="nl-NL" sz="800" dirty="0">
                <a:latin typeface="+mn-lt"/>
                <a:ea typeface="Arial" charset="0"/>
                <a:cs typeface="Arial" charset="0"/>
              </a:rPr>
              <a:t>kranen?					nee/ja</a:t>
            </a: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Zo ja, welke? </a:t>
            </a:r>
          </a:p>
          <a:p>
            <a:pPr marL="0" indent="0">
              <a:buNone/>
            </a:pPr>
            <a:r>
              <a:rPr lang="is-IS" sz="800" dirty="0">
                <a:latin typeface="+mn-lt"/>
                <a:ea typeface="Arial" charset="0"/>
                <a:cs typeface="Arial" charset="0"/>
              </a:rPr>
              <a:t>…...........................................................................................................................</a:t>
            </a:r>
            <a:endParaRPr lang="is-IS" sz="800" dirty="0">
              <a:latin typeface="+mn-lt"/>
            </a:endParaRPr>
          </a:p>
          <a:p>
            <a:pPr marL="0" indent="0">
              <a:buNone/>
            </a:pPr>
            <a:endParaRPr lang="nl-NL" sz="1000" dirty="0">
              <a:latin typeface="+mn-lt"/>
              <a:ea typeface="Arial" charset="0"/>
              <a:cs typeface="Arial" charset="0"/>
            </a:endParaRPr>
          </a:p>
        </p:txBody>
      </p:sp>
    </p:spTree>
    <p:extLst>
      <p:ext uri="{BB962C8B-B14F-4D97-AF65-F5344CB8AC3E}">
        <p14:creationId xmlns:p14="http://schemas.microsoft.com/office/powerpoint/2010/main" val="307954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dia">
    <p:bg>
      <p:bgPr>
        <a:blipFill dpi="0" rotWithShape="1">
          <a:blip r:embed="rId2">
            <a:alphaModFix amt="10000"/>
            <a:lum/>
          </a:blip>
          <a:srcRect/>
          <a:stretch>
            <a:fillRect l="-20000" t="-20000" r="-20000" b="20000"/>
          </a:stretch>
        </a:blipFill>
        <a:effectLst/>
      </p:bgPr>
    </p:bg>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734BE472-A3C1-3646-8FDD-6871A9089863}"/>
              </a:ext>
            </a:extLst>
          </p:cNvPr>
          <p:cNvSpPr>
            <a:spLocks noGrp="1"/>
          </p:cNvSpPr>
          <p:nvPr>
            <p:ph idx="1"/>
          </p:nvPr>
        </p:nvSpPr>
        <p:spPr>
          <a:xfrm>
            <a:off x="377825" y="375767"/>
            <a:ext cx="3187576" cy="9577064"/>
          </a:xfrm>
        </p:spPr>
        <p:txBody>
          <a:bodyPr/>
          <a:lstStyle/>
          <a:p>
            <a:pPr marL="0" lvl="0" indent="0">
              <a:buNone/>
            </a:pPr>
            <a:endParaRPr lang="nl-NL" sz="1200" dirty="0">
              <a:latin typeface="+mn-lt"/>
              <a:ea typeface="Arial" charset="0"/>
              <a:cs typeface="Arial" charset="0"/>
            </a:endParaRPr>
          </a:p>
          <a:p>
            <a:pPr marL="0" lvl="0" indent="0">
              <a:buNone/>
            </a:pPr>
            <a:endParaRPr lang="nl-NL" sz="800" dirty="0">
              <a:latin typeface="+mn-lt"/>
              <a:ea typeface="Arial" charset="0"/>
              <a:cs typeface="Arial" charset="0"/>
            </a:endParaRPr>
          </a:p>
          <a:p>
            <a:pPr marL="0" lvl="0" indent="0">
              <a:buNone/>
            </a:pPr>
            <a:r>
              <a:rPr lang="nl-NL" sz="800" b="1" dirty="0">
                <a:latin typeface="+mn-lt"/>
              </a:rPr>
              <a:t>J. </a:t>
            </a:r>
            <a:r>
              <a:rPr lang="nl-NL" sz="800" dirty="0">
                <a:latin typeface="+mn-lt"/>
              </a:rPr>
              <a:t>Hebben er verbouwingen en/of </a:t>
            </a:r>
            <a:r>
              <a:rPr lang="nl-NL" sz="800" dirty="0" err="1">
                <a:latin typeface="+mn-lt"/>
              </a:rPr>
              <a:t>bijbouwingen</a:t>
            </a:r>
            <a:r>
              <a:rPr lang="nl-NL" sz="800" dirty="0">
                <a:latin typeface="+mn-lt"/>
              </a:rPr>
              <a:t> plaatsgevonden in en/of om de woning?										nee/ja</a:t>
            </a:r>
          </a:p>
          <a:p>
            <a:pPr marL="0" indent="0">
              <a:buNone/>
            </a:pPr>
            <a:r>
              <a:rPr lang="nl-NL" sz="800" dirty="0">
                <a:latin typeface="+mn-lt"/>
              </a:rPr>
              <a:t>Zo ja, welke ver-/</a:t>
            </a:r>
            <a:r>
              <a:rPr lang="nl-NL" sz="800" dirty="0" err="1">
                <a:latin typeface="+mn-lt"/>
              </a:rPr>
              <a:t>bijbouwingen</a:t>
            </a:r>
            <a:r>
              <a:rPr lang="nl-NL" sz="800" dirty="0">
                <a:latin typeface="+mn-lt"/>
              </a:rPr>
              <a:t>, in welk jaartal en door welk bedrijf zijn deze uitgevoerd? 	</a:t>
            </a:r>
          </a:p>
          <a:p>
            <a:pPr marL="0" indent="0">
              <a:buNone/>
            </a:pPr>
            <a:r>
              <a:rPr lang="is-IS" sz="800" dirty="0">
                <a:latin typeface="+mn-lt"/>
              </a:rPr>
              <a:t>…..................................................................................................................</a:t>
            </a:r>
          </a:p>
          <a:p>
            <a:pPr marL="0" indent="0">
              <a:buNone/>
            </a:pPr>
            <a:endParaRPr lang="nl-NL" sz="800" b="1" dirty="0">
              <a:latin typeface="+mn-lt"/>
              <a:ea typeface="Arial" charset="0"/>
              <a:cs typeface="Arial" charset="0"/>
            </a:endParaRPr>
          </a:p>
          <a:p>
            <a:pPr marL="0" lvl="0" indent="0">
              <a:buNone/>
            </a:pPr>
            <a:r>
              <a:rPr lang="nl-NL" sz="800" b="1" dirty="0">
                <a:latin typeface="+mn-lt"/>
                <a:ea typeface="Arial" charset="0"/>
                <a:cs typeface="Arial" charset="0"/>
              </a:rPr>
              <a:t>K. </a:t>
            </a:r>
            <a:r>
              <a:rPr lang="nl-NL" sz="800" dirty="0">
                <a:latin typeface="+mn-lt"/>
                <a:ea typeface="Arial" charset="0"/>
                <a:cs typeface="Arial" charset="0"/>
              </a:rPr>
              <a:t>Zijn er verbouwingen of uitbreidingen uitgevoerd zonder omgevingsvergunning (voorheen bouwvergunning)?							nee/ja</a:t>
            </a:r>
          </a:p>
          <a:p>
            <a:pPr marL="0" lvl="0" indent="0">
              <a:buNone/>
            </a:pPr>
            <a:endParaRPr lang="nl-NL" sz="800" dirty="0">
              <a:latin typeface="+mn-lt"/>
              <a:ea typeface="Arial" charset="0"/>
              <a:cs typeface="Arial" charset="0"/>
            </a:endParaRPr>
          </a:p>
          <a:p>
            <a:pPr marL="0" lvl="0" indent="0">
              <a:buNone/>
            </a:pPr>
            <a:r>
              <a:rPr lang="nl-NL" sz="800" b="1" dirty="0">
                <a:latin typeface="+mn-lt"/>
                <a:ea typeface="Arial" charset="0"/>
                <a:cs typeface="Arial" charset="0"/>
              </a:rPr>
              <a:t>L. </a:t>
            </a:r>
            <a:r>
              <a:rPr lang="nl-NL" sz="800" dirty="0">
                <a:latin typeface="+mn-lt"/>
                <a:ea typeface="Arial" charset="0"/>
                <a:cs typeface="Arial" charset="0"/>
              </a:rPr>
              <a:t>Bent u in het bezit van een energieprestatiecertificaat/energielabel?						nee/ja</a:t>
            </a:r>
          </a:p>
          <a:p>
            <a:pPr marL="0" indent="0">
              <a:buNone/>
            </a:pPr>
            <a:r>
              <a:rPr lang="nl-NL" sz="800" dirty="0">
                <a:latin typeface="+mn-lt"/>
                <a:ea typeface="Arial" charset="0"/>
                <a:cs typeface="Arial" charset="0"/>
              </a:rPr>
              <a:t>Zo ja, welke label?</a:t>
            </a:r>
          </a:p>
          <a:p>
            <a:pPr marL="0" indent="0">
              <a:buNone/>
            </a:pPr>
            <a:r>
              <a:rPr lang="is-IS" sz="800" dirty="0">
                <a:latin typeface="+mn-lt"/>
                <a:ea typeface="Arial" charset="0"/>
                <a:cs typeface="Arial" charset="0"/>
              </a:rPr>
              <a:t>…..................................................................................................................</a:t>
            </a:r>
          </a:p>
          <a:p>
            <a:pPr marL="0" indent="0">
              <a:buNone/>
            </a:pPr>
            <a:endParaRPr lang="nl-NL" sz="800" dirty="0">
              <a:latin typeface="+mn-lt"/>
              <a:ea typeface="Arial" charset="0"/>
              <a:cs typeface="Arial" charset="0"/>
            </a:endParaRPr>
          </a:p>
          <a:p>
            <a:pPr marL="0" indent="0">
              <a:buNone/>
            </a:pPr>
            <a:r>
              <a:rPr lang="nl-NL" sz="800" b="1" dirty="0">
                <a:solidFill>
                  <a:srgbClr val="129ECE"/>
                </a:solidFill>
                <a:latin typeface="+mn-lt"/>
                <a:ea typeface="Arial" charset="0"/>
                <a:cs typeface="Arial" charset="0"/>
              </a:rPr>
              <a:t>10. Vaste lasten</a:t>
            </a:r>
          </a:p>
          <a:p>
            <a:pPr marL="0" indent="0">
              <a:buNone/>
            </a:pPr>
            <a:endParaRPr lang="nl-NL" sz="800" dirty="0">
              <a:solidFill>
                <a:srgbClr val="129ECE"/>
              </a:solidFill>
              <a:latin typeface="+mn-lt"/>
              <a:ea typeface="Arial" charset="0"/>
              <a:cs typeface="Arial" charset="0"/>
            </a:endParaRPr>
          </a:p>
          <a:p>
            <a:pPr marL="0" lvl="0" indent="0">
              <a:buNone/>
            </a:pPr>
            <a:r>
              <a:rPr lang="nl-NL" sz="800" b="1" dirty="0">
                <a:latin typeface="+mn-lt"/>
                <a:ea typeface="Arial" charset="0"/>
                <a:cs typeface="Arial" charset="0"/>
              </a:rPr>
              <a:t>A. </a:t>
            </a:r>
            <a:r>
              <a:rPr lang="nl-NL" sz="800" dirty="0">
                <a:latin typeface="+mn-lt"/>
                <a:ea typeface="Arial" charset="0"/>
                <a:cs typeface="Arial" charset="0"/>
              </a:rPr>
              <a:t>Hoeveel betaalde u voor de laatste </a:t>
            </a:r>
          </a:p>
          <a:p>
            <a:pPr marL="0" indent="0">
              <a:buNone/>
            </a:pPr>
            <a:r>
              <a:rPr lang="nl-NL" sz="800" dirty="0">
                <a:latin typeface="+mn-lt"/>
                <a:ea typeface="Arial" charset="0"/>
                <a:cs typeface="Arial" charset="0"/>
              </a:rPr>
              <a:t>aanslag onroerende zaakbelasting?			€ </a:t>
            </a:r>
            <a:r>
              <a:rPr lang="is-IS" sz="800" dirty="0">
                <a:latin typeface="+mn-lt"/>
                <a:ea typeface="Arial" charset="0"/>
                <a:cs typeface="Arial" charset="0"/>
              </a:rPr>
              <a:t>…...</a:t>
            </a:r>
            <a:endParaRPr lang="nl-NL" sz="800" dirty="0">
              <a:latin typeface="+mn-lt"/>
              <a:ea typeface="Arial" charset="0"/>
              <a:cs typeface="Arial" charset="0"/>
            </a:endParaRPr>
          </a:p>
          <a:p>
            <a:pPr marL="0" indent="0">
              <a:buNone/>
            </a:pPr>
            <a:r>
              <a:rPr lang="nl-NL" sz="800" dirty="0">
                <a:latin typeface="+mn-lt"/>
                <a:ea typeface="Arial" charset="0"/>
                <a:cs typeface="Arial" charset="0"/>
              </a:rPr>
              <a:t>Belastingjaar				</a:t>
            </a:r>
            <a:r>
              <a:rPr lang="is-IS" sz="800" dirty="0">
                <a:latin typeface="+mn-lt"/>
                <a:ea typeface="Arial" charset="0"/>
                <a:cs typeface="Arial" charset="0"/>
              </a:rPr>
              <a:t>........</a:t>
            </a:r>
            <a:r>
              <a:rPr lang="nl-NL" sz="800" dirty="0">
                <a:latin typeface="+mn-lt"/>
                <a:ea typeface="Arial" charset="0"/>
                <a:cs typeface="Arial" charset="0"/>
              </a:rPr>
              <a:t>	</a:t>
            </a:r>
          </a:p>
          <a:p>
            <a:pPr marL="0" lvl="0" indent="0">
              <a:buNone/>
            </a:pPr>
            <a:endParaRPr lang="nl-NL" sz="800" dirty="0">
              <a:latin typeface="+mn-lt"/>
              <a:ea typeface="Arial" charset="0"/>
              <a:cs typeface="Arial" charset="0"/>
            </a:endParaRPr>
          </a:p>
          <a:p>
            <a:pPr marL="0" lvl="0" indent="0">
              <a:buNone/>
            </a:pPr>
            <a:r>
              <a:rPr lang="nl-NL" sz="800" b="1" dirty="0">
                <a:latin typeface="+mn-lt"/>
                <a:ea typeface="Arial" charset="0"/>
                <a:cs typeface="Arial" charset="0"/>
              </a:rPr>
              <a:t>B. </a:t>
            </a:r>
            <a:r>
              <a:rPr lang="nl-NL" sz="800" dirty="0">
                <a:latin typeface="+mn-lt"/>
                <a:ea typeface="Arial" charset="0"/>
                <a:cs typeface="Arial" charset="0"/>
              </a:rPr>
              <a:t>Wat is de WOZ-waarde?			€ </a:t>
            </a:r>
            <a:r>
              <a:rPr lang="is-IS" sz="800" dirty="0">
                <a:latin typeface="+mn-lt"/>
                <a:ea typeface="Arial" charset="0"/>
                <a:cs typeface="Arial" charset="0"/>
              </a:rPr>
              <a:t>…...</a:t>
            </a:r>
            <a:r>
              <a:rPr lang="nl-NL" sz="800" dirty="0">
                <a:latin typeface="+mn-lt"/>
                <a:ea typeface="Arial" charset="0"/>
                <a:cs typeface="Arial" charset="0"/>
              </a:rPr>
              <a:t>	</a:t>
            </a:r>
          </a:p>
          <a:p>
            <a:pPr marL="0" indent="0">
              <a:buNone/>
            </a:pPr>
            <a:r>
              <a:rPr lang="nl-NL" sz="800" dirty="0">
                <a:latin typeface="+mn-lt"/>
                <a:ea typeface="Arial" charset="0"/>
                <a:cs typeface="Arial" charset="0"/>
              </a:rPr>
              <a:t>Peiljaar? </a:t>
            </a:r>
            <a:r>
              <a:rPr lang="is-IS" sz="800" dirty="0">
                <a:latin typeface="+mn-lt"/>
                <a:ea typeface="Arial" charset="0"/>
                <a:cs typeface="Arial" charset="0"/>
              </a:rPr>
              <a:t>					........ </a:t>
            </a:r>
            <a:r>
              <a:rPr lang="nl-NL" sz="800" dirty="0">
                <a:latin typeface="+mn-lt"/>
                <a:ea typeface="Arial" charset="0"/>
                <a:cs typeface="Arial" charset="0"/>
              </a:rPr>
              <a:t>		</a:t>
            </a:r>
          </a:p>
          <a:p>
            <a:pPr marL="0" lvl="0" indent="0">
              <a:buNone/>
            </a:pPr>
            <a:r>
              <a:rPr lang="nl-NL" sz="800" b="1" dirty="0">
                <a:latin typeface="+mn-lt"/>
                <a:ea typeface="Arial" charset="0"/>
                <a:cs typeface="Arial" charset="0"/>
              </a:rPr>
              <a:t>C. </a:t>
            </a:r>
            <a:r>
              <a:rPr lang="nl-NL" sz="800" dirty="0">
                <a:latin typeface="+mn-lt"/>
                <a:ea typeface="Arial" charset="0"/>
                <a:cs typeface="Arial" charset="0"/>
              </a:rPr>
              <a:t>Hoeveel betaalde u voor de laatste </a:t>
            </a:r>
          </a:p>
          <a:p>
            <a:pPr marL="0" indent="0">
              <a:buNone/>
            </a:pPr>
            <a:r>
              <a:rPr lang="nl-NL" sz="800" dirty="0">
                <a:latin typeface="+mn-lt"/>
                <a:ea typeface="Arial" charset="0"/>
                <a:cs typeface="Arial" charset="0"/>
              </a:rPr>
              <a:t>aanslag waterschapslasten? 			€ </a:t>
            </a:r>
            <a:r>
              <a:rPr lang="is-IS" sz="800" dirty="0">
                <a:latin typeface="+mn-lt"/>
                <a:ea typeface="Arial" charset="0"/>
                <a:cs typeface="Arial" charset="0"/>
              </a:rPr>
              <a:t>…....</a:t>
            </a:r>
            <a:endParaRPr lang="nl-NL" sz="800" dirty="0">
              <a:latin typeface="+mn-lt"/>
              <a:ea typeface="Arial" charset="0"/>
              <a:cs typeface="Arial" charset="0"/>
            </a:endParaRPr>
          </a:p>
          <a:p>
            <a:pPr marL="0" indent="0">
              <a:buNone/>
            </a:pPr>
            <a:r>
              <a:rPr lang="nl-NL" sz="800" dirty="0">
                <a:latin typeface="+mn-lt"/>
                <a:ea typeface="Arial" charset="0"/>
                <a:cs typeface="Arial" charset="0"/>
              </a:rPr>
              <a:t>Belastingjaar? 				</a:t>
            </a:r>
            <a:r>
              <a:rPr lang="is-IS" sz="800" dirty="0">
                <a:latin typeface="+mn-lt"/>
                <a:ea typeface="Arial" charset="0"/>
                <a:cs typeface="Arial" charset="0"/>
              </a:rPr>
              <a:t>……..</a:t>
            </a:r>
            <a:r>
              <a:rPr lang="nl-NL" sz="800" dirty="0">
                <a:latin typeface="+mn-lt"/>
                <a:ea typeface="Arial" charset="0"/>
                <a:cs typeface="Arial" charset="0"/>
              </a:rPr>
              <a:t>		</a:t>
            </a:r>
          </a:p>
          <a:p>
            <a:pPr marL="0" lvl="0" indent="0">
              <a:buNone/>
            </a:pPr>
            <a:r>
              <a:rPr lang="nl-NL" sz="800" b="1" dirty="0">
                <a:latin typeface="+mn-lt"/>
                <a:ea typeface="Arial" charset="0"/>
                <a:cs typeface="Arial" charset="0"/>
              </a:rPr>
              <a:t>D. </a:t>
            </a:r>
            <a:r>
              <a:rPr lang="nl-NL" sz="800" dirty="0">
                <a:latin typeface="+mn-lt"/>
                <a:ea typeface="Arial" charset="0"/>
                <a:cs typeface="Arial" charset="0"/>
              </a:rPr>
              <a:t>Hoeveel betaalde u voor de laatste </a:t>
            </a:r>
          </a:p>
          <a:p>
            <a:pPr marL="0" indent="0">
              <a:buNone/>
            </a:pPr>
            <a:r>
              <a:rPr lang="nl-NL" sz="800" dirty="0">
                <a:latin typeface="+mn-lt"/>
                <a:ea typeface="Arial" charset="0"/>
                <a:cs typeface="Arial" charset="0"/>
              </a:rPr>
              <a:t>aanslag rioolrecht? 				€ </a:t>
            </a:r>
            <a:r>
              <a:rPr lang="is-IS" sz="800" dirty="0">
                <a:latin typeface="+mn-lt"/>
                <a:ea typeface="Arial" charset="0"/>
                <a:cs typeface="Arial" charset="0"/>
              </a:rPr>
              <a:t>…...</a:t>
            </a:r>
            <a:r>
              <a:rPr lang="nl-NL" sz="800" dirty="0">
                <a:latin typeface="+mn-lt"/>
                <a:ea typeface="Arial" charset="0"/>
                <a:cs typeface="Arial" charset="0"/>
              </a:rPr>
              <a:t> 	</a:t>
            </a:r>
          </a:p>
          <a:p>
            <a:pPr marL="0" indent="0">
              <a:buNone/>
            </a:pPr>
            <a:r>
              <a:rPr lang="nl-NL" sz="800" dirty="0">
                <a:latin typeface="+mn-lt"/>
                <a:ea typeface="Arial" charset="0"/>
                <a:cs typeface="Arial" charset="0"/>
              </a:rPr>
              <a:t>Belastingjaar? 				</a:t>
            </a:r>
            <a:r>
              <a:rPr lang="is-IS" sz="800" dirty="0">
                <a:latin typeface="+mn-lt"/>
                <a:ea typeface="Arial" charset="0"/>
                <a:cs typeface="Arial" charset="0"/>
              </a:rPr>
              <a:t>……..</a:t>
            </a:r>
            <a:r>
              <a:rPr lang="nl-NL" sz="800" dirty="0">
                <a:latin typeface="+mn-lt"/>
                <a:ea typeface="Arial" charset="0"/>
                <a:cs typeface="Arial" charset="0"/>
              </a:rPr>
              <a:t>		</a:t>
            </a:r>
          </a:p>
          <a:p>
            <a:pPr marL="0" lvl="0" indent="0">
              <a:buNone/>
            </a:pPr>
            <a:r>
              <a:rPr lang="nl-NL" sz="800" b="1" dirty="0">
                <a:latin typeface="+mn-lt"/>
                <a:ea typeface="Arial" charset="0"/>
                <a:cs typeface="Arial" charset="0"/>
              </a:rPr>
              <a:t>E. </a:t>
            </a:r>
            <a:r>
              <a:rPr lang="nl-NL" sz="800" dirty="0">
                <a:latin typeface="+mn-lt"/>
                <a:ea typeface="Arial" charset="0"/>
                <a:cs typeface="Arial" charset="0"/>
              </a:rPr>
              <a:t>Welke voorschotbedragen betaalt u </a:t>
            </a:r>
          </a:p>
          <a:p>
            <a:pPr marL="0" indent="0">
              <a:buNone/>
            </a:pPr>
            <a:r>
              <a:rPr lang="nl-NL" sz="800" dirty="0">
                <a:latin typeface="+mn-lt"/>
                <a:ea typeface="Arial" charset="0"/>
                <a:cs typeface="Arial" charset="0"/>
              </a:rPr>
              <a:t>maandelijks aan de nutsbedrijven? </a:t>
            </a:r>
          </a:p>
          <a:p>
            <a:pPr marL="0" indent="0">
              <a:buNone/>
            </a:pPr>
            <a:r>
              <a:rPr lang="nl-NL" sz="800" dirty="0">
                <a:latin typeface="+mn-lt"/>
                <a:ea typeface="Arial" charset="0"/>
                <a:cs typeface="Arial" charset="0"/>
              </a:rPr>
              <a:t>	Gas 				€ </a:t>
            </a:r>
            <a:r>
              <a:rPr lang="is-IS" sz="800" dirty="0">
                <a:latin typeface="+mn-lt"/>
                <a:ea typeface="Arial" charset="0"/>
                <a:cs typeface="Arial" charset="0"/>
              </a:rPr>
              <a:t>…..</a:t>
            </a:r>
            <a:endParaRPr lang="nl-NL" sz="800" dirty="0">
              <a:latin typeface="+mn-lt"/>
              <a:ea typeface="Arial" charset="0"/>
              <a:cs typeface="Arial" charset="0"/>
            </a:endParaRPr>
          </a:p>
          <a:p>
            <a:pPr marL="0" indent="0">
              <a:buNone/>
            </a:pPr>
            <a:r>
              <a:rPr lang="nl-NL" sz="800" dirty="0">
                <a:latin typeface="+mn-lt"/>
                <a:ea typeface="Arial" charset="0"/>
                <a:cs typeface="Arial" charset="0"/>
              </a:rPr>
              <a:t>	Elektra 				€ </a:t>
            </a:r>
            <a:r>
              <a:rPr lang="is-IS" sz="800" dirty="0">
                <a:latin typeface="+mn-lt"/>
                <a:ea typeface="Arial" charset="0"/>
                <a:cs typeface="Arial" charset="0"/>
              </a:rPr>
              <a:t>…..</a:t>
            </a:r>
            <a:endParaRPr lang="nl-NL" sz="800" dirty="0">
              <a:latin typeface="+mn-lt"/>
              <a:ea typeface="Arial" charset="0"/>
              <a:cs typeface="Arial" charset="0"/>
            </a:endParaRPr>
          </a:p>
          <a:p>
            <a:pPr marL="0" indent="0">
              <a:buNone/>
            </a:pPr>
            <a:r>
              <a:rPr lang="nl-NL" sz="800" dirty="0">
                <a:latin typeface="+mn-lt"/>
                <a:ea typeface="Arial" charset="0"/>
                <a:cs typeface="Arial" charset="0"/>
              </a:rPr>
              <a:t>	Blokverwarming 			€ </a:t>
            </a:r>
            <a:r>
              <a:rPr lang="is-IS" sz="800" dirty="0">
                <a:latin typeface="+mn-lt"/>
                <a:ea typeface="Arial" charset="0"/>
                <a:cs typeface="Arial" charset="0"/>
              </a:rPr>
              <a:t>….</a:t>
            </a:r>
            <a:r>
              <a:rPr lang="nl-NL" sz="1000" dirty="0">
                <a:latin typeface="+mn-lt"/>
                <a:ea typeface="Arial" charset="0"/>
                <a:cs typeface="Arial" charset="0"/>
              </a:rPr>
              <a:t>	</a:t>
            </a:r>
          </a:p>
          <a:p>
            <a:pPr marL="0" lvl="0" indent="0">
              <a:buNone/>
            </a:pPr>
            <a:endParaRPr lang="nl-NL" sz="1000" dirty="0">
              <a:latin typeface="+mn-lt"/>
              <a:ea typeface="Arial" charset="0"/>
              <a:cs typeface="Arial" charset="0"/>
            </a:endParaRPr>
          </a:p>
          <a:p>
            <a:pPr marL="0" lvl="0" indent="0">
              <a:buNone/>
            </a:pPr>
            <a:r>
              <a:rPr lang="nl-NL" sz="800" b="1" dirty="0">
                <a:latin typeface="+mn-lt"/>
                <a:ea typeface="Arial" charset="0"/>
                <a:cs typeface="Arial" charset="0"/>
              </a:rPr>
              <a:t>F. </a:t>
            </a:r>
            <a:r>
              <a:rPr lang="nl-NL" sz="800" dirty="0">
                <a:latin typeface="+mn-lt"/>
                <a:ea typeface="Arial" charset="0"/>
                <a:cs typeface="Arial" charset="0"/>
              </a:rPr>
              <a:t>Zijn er leasecontracten </a:t>
            </a:r>
          </a:p>
          <a:p>
            <a:pPr marL="0" indent="0">
              <a:buNone/>
            </a:pPr>
            <a:r>
              <a:rPr lang="nl-NL" sz="800" i="1" dirty="0">
                <a:latin typeface="+mn-lt"/>
                <a:ea typeface="Arial" charset="0"/>
                <a:cs typeface="Arial" charset="0"/>
              </a:rPr>
              <a:t>(Bijvoorbeeld keuken, kozijnen, </a:t>
            </a:r>
            <a:r>
              <a:rPr lang="nl-NL" sz="800" i="1" dirty="0" err="1">
                <a:latin typeface="+mn-lt"/>
                <a:ea typeface="Arial" charset="0"/>
                <a:cs typeface="Arial" charset="0"/>
              </a:rPr>
              <a:t>CV-ketel</a:t>
            </a:r>
            <a:r>
              <a:rPr lang="nl-NL" sz="800" i="1" dirty="0">
                <a:latin typeface="+mn-lt"/>
                <a:ea typeface="Arial" charset="0"/>
                <a:cs typeface="Arial" charset="0"/>
              </a:rPr>
              <a:t>, etc.)</a:t>
            </a:r>
            <a:r>
              <a:rPr lang="nl-NL" sz="800" dirty="0">
                <a:latin typeface="+mn-lt"/>
                <a:ea typeface="Arial" charset="0"/>
                <a:cs typeface="Arial" charset="0"/>
              </a:rPr>
              <a:t>? 								nee/ja</a:t>
            </a:r>
          </a:p>
          <a:p>
            <a:pPr marL="0" indent="0">
              <a:buNone/>
            </a:pPr>
            <a:r>
              <a:rPr lang="nl-NL" sz="800" dirty="0">
                <a:latin typeface="+mn-lt"/>
                <a:ea typeface="Arial" charset="0"/>
                <a:cs typeface="Arial" charset="0"/>
              </a:rPr>
              <a:t>Zo ja, welke? 	</a:t>
            </a:r>
          </a:p>
          <a:p>
            <a:pPr marL="0" indent="0">
              <a:buNone/>
            </a:pPr>
            <a:r>
              <a:rPr lang="is-IS" sz="800" dirty="0">
                <a:latin typeface="+mn-lt"/>
                <a:ea typeface="Arial" charset="0"/>
                <a:cs typeface="Arial" charset="0"/>
              </a:rPr>
              <a:t>…..................................................................................................................</a:t>
            </a:r>
            <a:endParaRPr lang="nl-NL" sz="800" dirty="0">
              <a:latin typeface="+mn-lt"/>
              <a:ea typeface="Arial" charset="0"/>
              <a:cs typeface="Arial" charset="0"/>
            </a:endParaRP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Hoe lang lopen de contracten nog?</a:t>
            </a:r>
          </a:p>
          <a:p>
            <a:pPr marL="0" indent="0">
              <a:buNone/>
            </a:pPr>
            <a:r>
              <a:rPr lang="is-IS" sz="800" dirty="0">
                <a:latin typeface="+mn-lt"/>
                <a:ea typeface="Arial" charset="0"/>
                <a:cs typeface="Arial" charset="0"/>
              </a:rPr>
              <a:t>…..................................................................................................................</a:t>
            </a:r>
            <a:endParaRPr lang="nl-NL" sz="800" b="1" dirty="0">
              <a:latin typeface="+mn-lt"/>
              <a:ea typeface="Arial" charset="0"/>
              <a:cs typeface="Arial" charset="0"/>
            </a:endParaRPr>
          </a:p>
          <a:p>
            <a:pPr marL="0" lvl="0" indent="0">
              <a:buNone/>
            </a:pPr>
            <a:endParaRPr lang="nl-NL" sz="800" b="1" dirty="0">
              <a:latin typeface="+mn-lt"/>
              <a:ea typeface="Arial" charset="0"/>
              <a:cs typeface="Arial" charset="0"/>
            </a:endParaRPr>
          </a:p>
          <a:p>
            <a:pPr marL="0" lvl="0" indent="0">
              <a:buNone/>
            </a:pPr>
            <a:r>
              <a:rPr lang="nl-NL" sz="800" b="1" dirty="0">
                <a:latin typeface="+mn-lt"/>
                <a:ea typeface="Arial" charset="0"/>
                <a:cs typeface="Arial" charset="0"/>
              </a:rPr>
              <a:t>G. </a:t>
            </a:r>
            <a:r>
              <a:rPr lang="nl-NL" sz="800" dirty="0">
                <a:latin typeface="+mn-lt"/>
                <a:ea typeface="Arial" charset="0"/>
                <a:cs typeface="Arial" charset="0"/>
              </a:rPr>
              <a:t>Als er sprake is van erfpacht of </a:t>
            </a:r>
          </a:p>
          <a:p>
            <a:pPr marL="0" indent="0">
              <a:buNone/>
            </a:pPr>
            <a:r>
              <a:rPr lang="nl-NL" sz="800" dirty="0">
                <a:latin typeface="+mn-lt"/>
                <a:ea typeface="Arial" charset="0"/>
                <a:cs typeface="Arial" charset="0"/>
              </a:rPr>
              <a:t>opstalrecht?</a:t>
            </a: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Hoe hoog is dan de canon per jaar? 			€ </a:t>
            </a:r>
            <a:r>
              <a:rPr lang="is-IS" sz="800" dirty="0">
                <a:latin typeface="+mn-lt"/>
                <a:ea typeface="Arial" charset="0"/>
                <a:cs typeface="Arial" charset="0"/>
              </a:rPr>
              <a:t>…</a:t>
            </a:r>
            <a:endParaRPr lang="nl-NL" sz="800" dirty="0">
              <a:latin typeface="+mn-lt"/>
              <a:ea typeface="Arial" charset="0"/>
              <a:cs typeface="Arial" charset="0"/>
            </a:endParaRP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Heeft u alle canons betaald?			nee/ja</a:t>
            </a: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Is de canon afgekocht?	 			nee/ja</a:t>
            </a:r>
          </a:p>
          <a:p>
            <a:pPr marL="0" indent="0">
              <a:buNone/>
            </a:pPr>
            <a:endParaRPr lang="nl-NL" sz="800" dirty="0">
              <a:latin typeface="+mn-lt"/>
              <a:ea typeface="Arial" charset="0"/>
              <a:cs typeface="Arial" charset="0"/>
            </a:endParaRPr>
          </a:p>
          <a:p>
            <a:pPr marL="0" indent="0">
              <a:buNone/>
            </a:pPr>
            <a:r>
              <a:rPr lang="nl-NL" sz="800" dirty="0">
                <a:latin typeface="+mn-lt"/>
                <a:ea typeface="Arial" charset="0"/>
                <a:cs typeface="Arial" charset="0"/>
              </a:rPr>
              <a:t>Zo ja, tot wanneer?</a:t>
            </a:r>
            <a:r>
              <a:rPr lang="nl-NL" sz="800" dirty="0">
                <a:latin typeface="+mn-lt"/>
              </a:rPr>
              <a:t>	</a:t>
            </a:r>
          </a:p>
          <a:p>
            <a:pPr marL="0" indent="0">
              <a:buNone/>
            </a:pPr>
            <a:r>
              <a:rPr lang="is-IS" sz="800" dirty="0">
                <a:latin typeface="+mn-lt"/>
              </a:rPr>
              <a:t>…..................................................................................................................</a:t>
            </a:r>
          </a:p>
          <a:p>
            <a:pPr marL="0" lvl="0" indent="0">
              <a:buNone/>
            </a:pPr>
            <a:endParaRPr lang="nl-NL" sz="1400" dirty="0">
              <a:latin typeface="Arial" charset="0"/>
              <a:ea typeface="Arial" charset="0"/>
              <a:cs typeface="Arial" charset="0"/>
            </a:endParaRPr>
          </a:p>
        </p:txBody>
      </p:sp>
      <p:pic>
        <p:nvPicPr>
          <p:cNvPr id="4" name="Afbeelding 3">
            <a:extLst>
              <a:ext uri="{FF2B5EF4-FFF2-40B4-BE49-F238E27FC236}">
                <a16:creationId xmlns:a16="http://schemas.microsoft.com/office/drawing/2014/main" id="{2FCA46CA-B174-CE43-B9B6-FEA7430A174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195512" y="9548654"/>
            <a:ext cx="3171825" cy="1059815"/>
          </a:xfrm>
          <a:prstGeom prst="rect">
            <a:avLst/>
          </a:prstGeom>
          <a:noFill/>
          <a:ln>
            <a:noFill/>
          </a:ln>
        </p:spPr>
      </p:pic>
    </p:spTree>
    <p:extLst>
      <p:ext uri="{BB962C8B-B14F-4D97-AF65-F5344CB8AC3E}">
        <p14:creationId xmlns:p14="http://schemas.microsoft.com/office/powerpoint/2010/main" val="3929389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eldia">
    <p:bg>
      <p:bgPr>
        <a:blipFill dpi="0" rotWithShape="1">
          <a:blip r:embed="rId2">
            <a:alphaModFix amt="10000"/>
            <a:lum/>
          </a:blip>
          <a:srcRect/>
          <a:stretch>
            <a:fillRect l="-56000" r="-56000"/>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0BCBBE2-58CE-A546-9574-93BDCB04D76E}"/>
              </a:ext>
            </a:extLst>
          </p:cNvPr>
          <p:cNvSpPr txBox="1"/>
          <p:nvPr userDrawn="1"/>
        </p:nvSpPr>
        <p:spPr>
          <a:xfrm>
            <a:off x="1086469" y="879823"/>
            <a:ext cx="5389909" cy="400050"/>
          </a:xfrm>
          <a:prstGeom prst="rect">
            <a:avLst/>
          </a:prstGeom>
          <a:noFill/>
        </p:spPr>
        <p:txBody>
          <a:bodyPr wrap="square" lIns="0" tIns="0" rIns="0" bIns="0">
            <a:prstTxWarp prst="textNoShape">
              <a:avLst/>
            </a:prstTxWarp>
            <a:spAutoFit/>
          </a:bodyPr>
          <a:lstStyle/>
          <a:p>
            <a:pPr algn="ctr"/>
            <a:r>
              <a:rPr lang="nl-NL" sz="2600" dirty="0">
                <a:solidFill>
                  <a:srgbClr val="505150"/>
                </a:solidFill>
                <a:latin typeface="+mn-lt"/>
                <a:ea typeface="Titillium WebSemiBold" charset="0"/>
                <a:cs typeface="Titillium WebSemiBold" charset="0"/>
              </a:rPr>
              <a:t>LOCATIE &amp; KADASTRALE KAART</a:t>
            </a:r>
          </a:p>
        </p:txBody>
      </p:sp>
      <p:sp>
        <p:nvSpPr>
          <p:cNvPr id="3" name="Tijdelijke aanduiding voor voettekst 3">
            <a:extLst>
              <a:ext uri="{FF2B5EF4-FFF2-40B4-BE49-F238E27FC236}">
                <a16:creationId xmlns:a16="http://schemas.microsoft.com/office/drawing/2014/main" id="{14078F95-4034-9940-9DAA-715A0A1E13F5}"/>
              </a:ext>
            </a:extLst>
          </p:cNvPr>
          <p:cNvSpPr txBox="1">
            <a:spLocks/>
          </p:cNvSpPr>
          <p:nvPr userDrawn="1"/>
        </p:nvSpPr>
        <p:spPr>
          <a:xfrm>
            <a:off x="377825" y="10120313"/>
            <a:ext cx="6807200" cy="568325"/>
          </a:xfrm>
          <a:prstGeom prst="rect">
            <a:avLst/>
          </a:prstGeom>
        </p:spPr>
        <p:txBody>
          <a:bodyPr lIns="99551" tIns="49775" rIns="99551" bIns="49775" anchor="ctr">
            <a:prstTxWarp prst="textNoShape">
              <a:avLst/>
            </a:prstTxWarp>
          </a:bodyPr>
          <a:lstStyle/>
          <a:p>
            <a:pPr algn="ctr"/>
            <a:r>
              <a:rPr lang="nl-NL" sz="1000" dirty="0">
                <a:solidFill>
                  <a:srgbClr val="505150"/>
                </a:solidFill>
                <a:latin typeface="+mn-lt"/>
                <a:ea typeface="Titillium WebBold" charset="0"/>
                <a:cs typeface="Titillium WebBold" charset="0"/>
              </a:rPr>
              <a:t>MEER INFORMATIE? KIJK OP BUISMANMAKELAARS.NL </a:t>
            </a:r>
          </a:p>
          <a:p>
            <a:pPr algn="ctr"/>
            <a:r>
              <a:rPr lang="nl-NL" sz="1000" dirty="0">
                <a:solidFill>
                  <a:srgbClr val="505150"/>
                </a:solidFill>
                <a:latin typeface="+mn-lt"/>
                <a:ea typeface="Titillium WebBold" charset="0"/>
                <a:cs typeface="Titillium WebBold" charset="0"/>
              </a:rPr>
              <a:t>DEZE WONING KOPEN? NEEM UW EIGEN NVM-AANKOOPMAKELAAR MEE!</a:t>
            </a:r>
          </a:p>
        </p:txBody>
      </p:sp>
      <p:sp>
        <p:nvSpPr>
          <p:cNvPr id="7" name="Tijdelijke aanduiding voor afbeelding 6">
            <a:extLst>
              <a:ext uri="{FF2B5EF4-FFF2-40B4-BE49-F238E27FC236}">
                <a16:creationId xmlns:a16="http://schemas.microsoft.com/office/drawing/2014/main" id="{035670A7-5AE1-C246-94F9-003622F8D70F}"/>
              </a:ext>
            </a:extLst>
          </p:cNvPr>
          <p:cNvSpPr>
            <a:spLocks noGrp="1"/>
          </p:cNvSpPr>
          <p:nvPr>
            <p:ph type="pic" sz="quarter" idx="11"/>
          </p:nvPr>
        </p:nvSpPr>
        <p:spPr>
          <a:xfrm>
            <a:off x="1693863" y="7720013"/>
            <a:ext cx="4103687" cy="2400300"/>
          </a:xfrm>
        </p:spPr>
        <p:txBody>
          <a:bodyPr/>
          <a:lstStyle/>
          <a:p>
            <a:endParaRPr lang="nl-NL"/>
          </a:p>
        </p:txBody>
      </p:sp>
    </p:spTree>
    <p:extLst>
      <p:ext uri="{BB962C8B-B14F-4D97-AF65-F5344CB8AC3E}">
        <p14:creationId xmlns:p14="http://schemas.microsoft.com/office/powerpoint/2010/main" val="398663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741842-6656-1B40-978F-D375990EE934}"/>
              </a:ext>
            </a:extLst>
          </p:cNvPr>
          <p:cNvSpPr>
            <a:spLocks noGrp="1"/>
          </p:cNvSpPr>
          <p:nvPr>
            <p:ph type="pic" sz="quarter" idx="15"/>
          </p:nvPr>
        </p:nvSpPr>
        <p:spPr>
          <a:xfrm>
            <a:off x="109017" y="4193308"/>
            <a:ext cx="7344816" cy="4967435"/>
          </a:xfrm>
        </p:spPr>
        <p:txBody>
          <a:bodyPr/>
          <a:lstStyle/>
          <a:p>
            <a:endParaRPr lang="nl-NL"/>
          </a:p>
        </p:txBody>
      </p:sp>
      <p:pic>
        <p:nvPicPr>
          <p:cNvPr id="18" name="Afbeelding 9">
            <a:extLst>
              <a:ext uri="{FF2B5EF4-FFF2-40B4-BE49-F238E27FC236}">
                <a16:creationId xmlns:a16="http://schemas.microsoft.com/office/drawing/2014/main" id="{2BDF0A26-5265-474E-AFEC-46D38528EC18}"/>
              </a:ext>
            </a:extLst>
          </p:cNvPr>
          <p:cNvPicPr>
            <a:picLocks noChangeAspect="1"/>
          </p:cNvPicPr>
          <p:nvPr userDrawn="1"/>
        </p:nvPicPr>
        <p:blipFill>
          <a:blip r:embed="rId3"/>
          <a:srcRect/>
          <a:stretch>
            <a:fillRect/>
          </a:stretch>
        </p:blipFill>
        <p:spPr bwMode="auto">
          <a:xfrm>
            <a:off x="363538" y="1397000"/>
            <a:ext cx="6835775" cy="1576388"/>
          </a:xfrm>
          <a:prstGeom prst="rect">
            <a:avLst/>
          </a:prstGeom>
          <a:noFill/>
          <a:ln w="9525">
            <a:noFill/>
            <a:miter lim="800000"/>
            <a:headEnd/>
            <a:tailEnd/>
          </a:ln>
        </p:spPr>
      </p:pic>
      <p:sp>
        <p:nvSpPr>
          <p:cNvPr id="19" name="Rechthoek 18">
            <a:extLst>
              <a:ext uri="{FF2B5EF4-FFF2-40B4-BE49-F238E27FC236}">
                <a16:creationId xmlns:a16="http://schemas.microsoft.com/office/drawing/2014/main" id="{94FF6FD4-91D9-F74D-B121-67E54DA9807D}"/>
              </a:ext>
            </a:extLst>
          </p:cNvPr>
          <p:cNvSpPr/>
          <p:nvPr userDrawn="1"/>
        </p:nvSpPr>
        <p:spPr>
          <a:xfrm>
            <a:off x="0" y="0"/>
            <a:ext cx="7562850" cy="576263"/>
          </a:xfrm>
          <a:prstGeom prst="rect">
            <a:avLst/>
          </a:prstGeom>
          <a:solidFill>
            <a:srgbClr val="129ECE"/>
          </a:solidFill>
          <a:ln>
            <a:noFill/>
          </a:ln>
          <a:effectLst/>
        </p:spPr>
        <p:style>
          <a:lnRef idx="1">
            <a:schemeClr val="accent1"/>
          </a:lnRef>
          <a:fillRef idx="3">
            <a:schemeClr val="accent1"/>
          </a:fillRef>
          <a:effectRef idx="2">
            <a:schemeClr val="accent1"/>
          </a:effectRef>
          <a:fontRef idx="minor">
            <a:schemeClr val="lt1"/>
          </a:fontRef>
        </p:style>
        <p:txBody>
          <a:bodyPr lIns="99551" tIns="203805" rIns="470318" bIns="49775" anchor="ctr"/>
          <a:lstStyle/>
          <a:p>
            <a:pPr defTabSz="497754" fontAlgn="auto">
              <a:spcBef>
                <a:spcPts val="0"/>
              </a:spcBef>
              <a:spcAft>
                <a:spcPts val="0"/>
              </a:spcAft>
              <a:defRPr/>
            </a:pPr>
            <a:r>
              <a:rPr lang="nl-NL" sz="2300" spc="163" baseline="30000" dirty="0">
                <a:latin typeface="Titillium WebBold"/>
                <a:cs typeface="Titillium WebBold"/>
              </a:rPr>
              <a:t>	</a:t>
            </a:r>
          </a:p>
          <a:p>
            <a:pPr defTabSz="497754" fontAlgn="auto">
              <a:spcBef>
                <a:spcPts val="0"/>
              </a:spcBef>
              <a:spcAft>
                <a:spcPts val="0"/>
              </a:spcAft>
              <a:defRPr/>
            </a:pPr>
            <a:r>
              <a:rPr lang="nl-NL" sz="2300" spc="163" baseline="30000" dirty="0">
                <a:latin typeface="+mn-lt"/>
                <a:cs typeface="Titillium WebBold"/>
              </a:rPr>
              <a:t>	VERKOPEN • AANKOPEN • TAXATIES     </a:t>
            </a:r>
          </a:p>
          <a:p>
            <a:pPr algn="ctr" defTabSz="497754" fontAlgn="auto">
              <a:spcBef>
                <a:spcPts val="0"/>
              </a:spcBef>
              <a:spcAft>
                <a:spcPts val="0"/>
              </a:spcAft>
              <a:defRPr/>
            </a:pPr>
            <a:endParaRPr lang="nl-NL" dirty="0">
              <a:latin typeface="Titillium WebBold"/>
            </a:endParaRPr>
          </a:p>
        </p:txBody>
      </p:sp>
      <p:sp>
        <p:nvSpPr>
          <p:cNvPr id="20" name="Rechthoek 19">
            <a:extLst>
              <a:ext uri="{FF2B5EF4-FFF2-40B4-BE49-F238E27FC236}">
                <a16:creationId xmlns:a16="http://schemas.microsoft.com/office/drawing/2014/main" id="{F1610DE8-E0C9-5940-AFAA-B37B4EB40C57}"/>
              </a:ext>
            </a:extLst>
          </p:cNvPr>
          <p:cNvSpPr/>
          <p:nvPr userDrawn="1"/>
        </p:nvSpPr>
        <p:spPr>
          <a:xfrm>
            <a:off x="1" y="10112375"/>
            <a:ext cx="7562850" cy="576263"/>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235159" tIns="49775" rIns="99551" bIns="49775" anchor="ctr"/>
          <a:lstStyle/>
          <a:p>
            <a:pPr defTabSz="497754" fontAlgn="auto">
              <a:spcBef>
                <a:spcPts val="0"/>
              </a:spcBef>
              <a:spcAft>
                <a:spcPts val="0"/>
              </a:spcAft>
              <a:defRPr/>
            </a:pPr>
            <a:r>
              <a:rPr lang="nl-NL" sz="2300" cap="all" spc="163" baseline="30000" dirty="0">
                <a:latin typeface="+mn-lt"/>
                <a:cs typeface="Zapf Dingbats" charset="2"/>
              </a:rPr>
              <a:t>T</a:t>
            </a:r>
            <a:r>
              <a:rPr lang="nl-NL" sz="2300" cap="all" spc="163" dirty="0">
                <a:latin typeface="+mn-lt"/>
                <a:cs typeface="Zapf Dingbats" charset="2"/>
              </a:rPr>
              <a:t> </a:t>
            </a:r>
            <a:r>
              <a:rPr lang="nl-NL" sz="2300" cap="all" spc="163" baseline="30000" dirty="0">
                <a:latin typeface="+mn-lt"/>
                <a:cs typeface="Titillium WebBold"/>
              </a:rPr>
              <a:t>0320-20 20 40  •  BuismanMakelaars.nl</a:t>
            </a:r>
          </a:p>
        </p:txBody>
      </p:sp>
      <p:sp>
        <p:nvSpPr>
          <p:cNvPr id="23" name="Tijdelijke aanduiding voor tekst 22">
            <a:extLst>
              <a:ext uri="{FF2B5EF4-FFF2-40B4-BE49-F238E27FC236}">
                <a16:creationId xmlns:a16="http://schemas.microsoft.com/office/drawing/2014/main" id="{BD56E6C5-1299-B540-9526-6BE72FD376F5}"/>
              </a:ext>
            </a:extLst>
          </p:cNvPr>
          <p:cNvSpPr>
            <a:spLocks noGrp="1"/>
          </p:cNvSpPr>
          <p:nvPr>
            <p:ph type="body" sz="quarter" idx="16" hasCustomPrompt="1"/>
          </p:nvPr>
        </p:nvSpPr>
        <p:spPr>
          <a:xfrm>
            <a:off x="363538" y="9520784"/>
            <a:ext cx="5794375" cy="591592"/>
          </a:xfrm>
        </p:spPr>
        <p:txBody>
          <a:bodyPr/>
          <a:lstStyle>
            <a:lvl1pPr marL="0" indent="0">
              <a:buNone/>
              <a:defRPr sz="2600">
                <a:latin typeface="+mn-lt"/>
              </a:defRPr>
            </a:lvl1pPr>
          </a:lstStyle>
          <a:p>
            <a:pPr lvl="0"/>
            <a:r>
              <a:rPr lang="nl-NL" dirty="0"/>
              <a:t>Schierstins 14 te Lelystad </a:t>
            </a:r>
          </a:p>
        </p:txBody>
      </p:sp>
    </p:spTree>
    <p:extLst>
      <p:ext uri="{BB962C8B-B14F-4D97-AF65-F5344CB8AC3E}">
        <p14:creationId xmlns:p14="http://schemas.microsoft.com/office/powerpoint/2010/main" val="264371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6567771-2975-5940-9123-C1E26528ED08}"/>
              </a:ext>
            </a:extLst>
          </p:cNvPr>
          <p:cNvSpPr/>
          <p:nvPr userDrawn="1"/>
        </p:nvSpPr>
        <p:spPr>
          <a:xfrm>
            <a:off x="1793875" y="9330030"/>
            <a:ext cx="5768975" cy="720081"/>
          </a:xfrm>
          <a:prstGeom prst="rect">
            <a:avLst/>
          </a:prstGeom>
          <a:solidFill>
            <a:srgbClr val="129ECE"/>
          </a:solidFill>
          <a:ln>
            <a:noFill/>
          </a:ln>
          <a:effectLst/>
        </p:spPr>
        <p:style>
          <a:lnRef idx="1">
            <a:schemeClr val="accent1"/>
          </a:lnRef>
          <a:fillRef idx="3">
            <a:schemeClr val="accent1"/>
          </a:fillRef>
          <a:effectRef idx="2">
            <a:schemeClr val="accent1"/>
          </a:effectRef>
          <a:fontRef idx="minor">
            <a:schemeClr val="lt1"/>
          </a:fontRef>
        </p:style>
        <p:txBody>
          <a:bodyPr tIns="93600" anchor="ctr"/>
          <a:lstStyle/>
          <a:p>
            <a:pPr defTabSz="497754" fontAlgn="auto">
              <a:spcBef>
                <a:spcPts val="0"/>
              </a:spcBef>
              <a:spcAft>
                <a:spcPts val="0"/>
              </a:spcAft>
              <a:defRPr/>
            </a:pPr>
            <a:r>
              <a:rPr lang="nl-NL" sz="1200" dirty="0"/>
              <a:t>Meer informatie? Kijk op BuismanMakelaars.nl </a:t>
            </a:r>
          </a:p>
          <a:p>
            <a:pPr defTabSz="497754" fontAlgn="auto">
              <a:spcBef>
                <a:spcPts val="0"/>
              </a:spcBef>
              <a:spcAft>
                <a:spcPts val="0"/>
              </a:spcAft>
              <a:defRPr/>
            </a:pPr>
            <a:r>
              <a:rPr lang="nl-NL" sz="1200" dirty="0"/>
              <a:t>Deze woning kopen? Neem uw eigen NVM-aankoopmakelaar mee!</a:t>
            </a:r>
          </a:p>
        </p:txBody>
      </p:sp>
      <p:sp>
        <p:nvSpPr>
          <p:cNvPr id="16" name="Tijdelijke aanduiding voor inhoud 15">
            <a:extLst>
              <a:ext uri="{FF2B5EF4-FFF2-40B4-BE49-F238E27FC236}">
                <a16:creationId xmlns:a16="http://schemas.microsoft.com/office/drawing/2014/main" id="{C791252F-702A-0840-A17E-6CBFC65E0A25}"/>
              </a:ext>
            </a:extLst>
          </p:cNvPr>
          <p:cNvSpPr>
            <a:spLocks noGrp="1"/>
          </p:cNvSpPr>
          <p:nvPr>
            <p:ph sz="quarter" idx="13"/>
          </p:nvPr>
        </p:nvSpPr>
        <p:spPr>
          <a:xfrm>
            <a:off x="377824" y="1816100"/>
            <a:ext cx="6643689" cy="4103688"/>
          </a:xfrm>
          <a:solidFill>
            <a:srgbClr val="0D9ECE"/>
          </a:solidFill>
        </p:spPr>
        <p:txBody>
          <a:bodyPr/>
          <a:lstStyle>
            <a:lvl1pPr marL="0" indent="0">
              <a:buNone/>
              <a:defRPr sz="1600">
                <a:solidFill>
                  <a:schemeClr val="bg1"/>
                </a:solidFill>
                <a:latin typeface="+mn-lt"/>
              </a:defRPr>
            </a:lvl1pPr>
          </a:lstStyle>
          <a:p>
            <a:pPr lvl="0"/>
            <a:endParaRPr lang="nl-NL" dirty="0"/>
          </a:p>
        </p:txBody>
      </p:sp>
      <p:sp>
        <p:nvSpPr>
          <p:cNvPr id="20" name="Tijdelijke aanduiding voor tekst 19">
            <a:extLst>
              <a:ext uri="{FF2B5EF4-FFF2-40B4-BE49-F238E27FC236}">
                <a16:creationId xmlns:a16="http://schemas.microsoft.com/office/drawing/2014/main" id="{577BDEF5-9E81-4747-8C6B-E8FB7D30FE38}"/>
              </a:ext>
            </a:extLst>
          </p:cNvPr>
          <p:cNvSpPr>
            <a:spLocks noGrp="1"/>
          </p:cNvSpPr>
          <p:nvPr>
            <p:ph type="body" sz="quarter" idx="14" hasCustomPrompt="1"/>
          </p:nvPr>
        </p:nvSpPr>
        <p:spPr>
          <a:xfrm>
            <a:off x="377825" y="6135688"/>
            <a:ext cx="6643688" cy="2737023"/>
          </a:xfrm>
        </p:spPr>
        <p:txBody>
          <a:bodyPr/>
          <a:lstStyle>
            <a:lvl1pPr marL="171450" marR="0" indent="-171450" algn="l" defTabSz="496888" rtl="0" eaLnBrk="1" fontAlgn="base" latinLnBrk="0" hangingPunct="1">
              <a:lnSpc>
                <a:spcPct val="100000"/>
              </a:lnSpc>
              <a:spcBef>
                <a:spcPct val="20000"/>
              </a:spcBef>
              <a:spcAft>
                <a:spcPct val="0"/>
              </a:spcAft>
              <a:buClrTx/>
              <a:buSzTx/>
              <a:buFont typeface="Arial" panose="020B0604020202020204" pitchFamily="34" charset="0"/>
              <a:buChar char="•"/>
              <a:tabLst/>
              <a:defRPr sz="1200">
                <a:solidFill>
                  <a:schemeClr val="tx1"/>
                </a:solidFill>
                <a:latin typeface="+mn-lt"/>
              </a:defRPr>
            </a:lvl1pPr>
          </a:lstStyle>
          <a:p>
            <a:pPr marL="0" marR="0" lvl="0" indent="0" algn="l" defTabSz="496888" rtl="0" eaLnBrk="1" fontAlgn="base" latinLnBrk="0" hangingPunct="1">
              <a:lnSpc>
                <a:spcPct val="100000"/>
              </a:lnSpc>
              <a:spcBef>
                <a:spcPct val="20000"/>
              </a:spcBef>
              <a:spcAft>
                <a:spcPct val="0"/>
              </a:spcAft>
              <a:buClrTx/>
              <a:buSzTx/>
              <a:buFont typeface="Arial" charset="0"/>
              <a:buNone/>
              <a:tabLst/>
              <a:defRPr/>
            </a:pPr>
            <a:r>
              <a:rPr lang="nl-NL" sz="1200" dirty="0">
                <a:solidFill>
                  <a:srgbClr val="129ECE"/>
                </a:solidFill>
                <a:latin typeface="+mn-lt"/>
                <a:ea typeface="Tamil Sangam MN" charset="0"/>
                <a:cs typeface="Tamil Sangam MN" charset="0"/>
              </a:rPr>
              <a:t>Bijzonderheden:</a:t>
            </a:r>
          </a:p>
          <a:p>
            <a:pPr lvl="0"/>
            <a:endParaRPr lang="nl-NL" dirty="0"/>
          </a:p>
        </p:txBody>
      </p:sp>
      <p:sp>
        <p:nvSpPr>
          <p:cNvPr id="22" name="Tijdelijke aanduiding voor afbeelding 21">
            <a:extLst>
              <a:ext uri="{FF2B5EF4-FFF2-40B4-BE49-F238E27FC236}">
                <a16:creationId xmlns:a16="http://schemas.microsoft.com/office/drawing/2014/main" id="{391D143C-7CA8-9349-8A05-87195D3C4170}"/>
              </a:ext>
            </a:extLst>
          </p:cNvPr>
          <p:cNvSpPr>
            <a:spLocks noGrp="1"/>
          </p:cNvSpPr>
          <p:nvPr>
            <p:ph type="pic" sz="quarter" idx="15"/>
          </p:nvPr>
        </p:nvSpPr>
        <p:spPr>
          <a:xfrm>
            <a:off x="377825" y="8962679"/>
            <a:ext cx="1315368" cy="1087431"/>
          </a:xfrm>
        </p:spPr>
        <p:txBody>
          <a:bodyPr/>
          <a:lstStyle/>
          <a:p>
            <a:endParaRPr lang="nl-NL" dirty="0"/>
          </a:p>
        </p:txBody>
      </p:sp>
      <p:sp>
        <p:nvSpPr>
          <p:cNvPr id="24" name="Tijdelijke aanduiding voor tekst 23">
            <a:extLst>
              <a:ext uri="{FF2B5EF4-FFF2-40B4-BE49-F238E27FC236}">
                <a16:creationId xmlns:a16="http://schemas.microsoft.com/office/drawing/2014/main" id="{B479CAA5-DC24-4844-B266-630DC3BE7F38}"/>
              </a:ext>
            </a:extLst>
          </p:cNvPr>
          <p:cNvSpPr>
            <a:spLocks noGrp="1"/>
          </p:cNvSpPr>
          <p:nvPr>
            <p:ph type="body" sz="quarter" idx="16" hasCustomPrompt="1"/>
          </p:nvPr>
        </p:nvSpPr>
        <p:spPr>
          <a:xfrm>
            <a:off x="4429125" y="517525"/>
            <a:ext cx="2755900" cy="292100"/>
          </a:xfrm>
        </p:spPr>
        <p:txBody>
          <a:bodyPr/>
          <a:lstStyle>
            <a:lvl1pPr marL="0" indent="0" algn="r">
              <a:buNone/>
              <a:defRPr sz="1400">
                <a:solidFill>
                  <a:srgbClr val="0D9ECE"/>
                </a:solidFill>
                <a:latin typeface="+mn-lt"/>
              </a:defRPr>
            </a:lvl1pPr>
          </a:lstStyle>
          <a:p>
            <a:pPr lvl="0"/>
            <a:r>
              <a:rPr lang="nl-NL" sz="1400" dirty="0">
                <a:latin typeface="+mn-lt"/>
              </a:rPr>
              <a:t>BUISMANMAKELAARS.NL</a:t>
            </a:r>
            <a:endParaRPr lang="nl-NL" dirty="0"/>
          </a:p>
        </p:txBody>
      </p:sp>
      <p:sp>
        <p:nvSpPr>
          <p:cNvPr id="27" name="Tijdelijke aanduiding voor tekst 26">
            <a:extLst>
              <a:ext uri="{FF2B5EF4-FFF2-40B4-BE49-F238E27FC236}">
                <a16:creationId xmlns:a16="http://schemas.microsoft.com/office/drawing/2014/main" id="{9A6EBEEA-06C4-E344-8CD2-688D62D45F59}"/>
              </a:ext>
            </a:extLst>
          </p:cNvPr>
          <p:cNvSpPr>
            <a:spLocks noGrp="1"/>
          </p:cNvSpPr>
          <p:nvPr>
            <p:ph type="body" sz="quarter" idx="17" hasCustomPrompt="1"/>
          </p:nvPr>
        </p:nvSpPr>
        <p:spPr>
          <a:xfrm>
            <a:off x="860413" y="10169525"/>
            <a:ext cx="5842024" cy="519113"/>
          </a:xfrm>
        </p:spPr>
        <p:txBody>
          <a:bodyPr/>
          <a:lstStyle>
            <a:lvl1pPr marL="0" indent="0" algn="ctr">
              <a:buNone/>
              <a:defRPr sz="1000">
                <a:solidFill>
                  <a:srgbClr val="505150"/>
                </a:solidFill>
                <a:latin typeface="+mn-lt"/>
              </a:defRPr>
            </a:lvl1pPr>
          </a:lstStyle>
          <a:p>
            <a:pPr lvl="0"/>
            <a:r>
              <a:rPr lang="nl-NL" sz="1000" dirty="0">
                <a:latin typeface="+mn-lt"/>
              </a:rPr>
              <a:t>T 0320- 20 20 40 – BUISMANMAKELAARS.NL</a:t>
            </a:r>
            <a:br>
              <a:rPr lang="nl-NL" sz="1000" dirty="0">
                <a:latin typeface="+mn-lt"/>
              </a:rPr>
            </a:br>
            <a:r>
              <a:rPr lang="nl-NL" sz="1000" dirty="0">
                <a:latin typeface="+mn-lt"/>
              </a:rPr>
              <a:t>ZILVERPARKKADE 15 – 8232 WJ LELYSTAD – INFO@BUISMANMAKELAARS.NL </a:t>
            </a:r>
            <a:endParaRPr lang="nl-NL" dirty="0"/>
          </a:p>
        </p:txBody>
      </p:sp>
      <p:sp>
        <p:nvSpPr>
          <p:cNvPr id="31" name="Tekstvak 30">
            <a:extLst>
              <a:ext uri="{FF2B5EF4-FFF2-40B4-BE49-F238E27FC236}">
                <a16:creationId xmlns:a16="http://schemas.microsoft.com/office/drawing/2014/main" id="{F61B5D62-8421-3C48-AB1F-CCF1350929E1}"/>
              </a:ext>
            </a:extLst>
          </p:cNvPr>
          <p:cNvSpPr txBox="1"/>
          <p:nvPr userDrawn="1"/>
        </p:nvSpPr>
        <p:spPr>
          <a:xfrm>
            <a:off x="1" y="1816100"/>
            <a:ext cx="377824" cy="4103688"/>
          </a:xfrm>
          <a:prstGeom prst="rect">
            <a:avLst/>
          </a:prstGeom>
          <a:solidFill>
            <a:srgbClr val="0D9ECE"/>
          </a:solidFill>
        </p:spPr>
        <p:txBody>
          <a:bodyPr wrap="square" rtlCol="0">
            <a:spAutoFit/>
          </a:bodyPr>
          <a:lstStyle/>
          <a:p>
            <a:endParaRPr lang="nl-NL" dirty="0"/>
          </a:p>
        </p:txBody>
      </p:sp>
      <p:sp>
        <p:nvSpPr>
          <p:cNvPr id="32" name="Tekstvak 31">
            <a:extLst>
              <a:ext uri="{FF2B5EF4-FFF2-40B4-BE49-F238E27FC236}">
                <a16:creationId xmlns:a16="http://schemas.microsoft.com/office/drawing/2014/main" id="{05682CE8-E498-284F-9189-F9F443FE96F3}"/>
              </a:ext>
            </a:extLst>
          </p:cNvPr>
          <p:cNvSpPr txBox="1"/>
          <p:nvPr userDrawn="1"/>
        </p:nvSpPr>
        <p:spPr>
          <a:xfrm>
            <a:off x="7021512" y="1803341"/>
            <a:ext cx="541337" cy="4103688"/>
          </a:xfrm>
          <a:prstGeom prst="rect">
            <a:avLst/>
          </a:prstGeom>
          <a:solidFill>
            <a:srgbClr val="0D9ECE"/>
          </a:solidFill>
        </p:spPr>
        <p:txBody>
          <a:bodyPr wrap="square" rtlCol="0">
            <a:spAutoFit/>
          </a:bodyPr>
          <a:lstStyle/>
          <a:p>
            <a:endParaRPr lang="nl-NL" dirty="0"/>
          </a:p>
        </p:txBody>
      </p:sp>
      <p:sp>
        <p:nvSpPr>
          <p:cNvPr id="34" name="Tijdelijke aanduiding voor tekst 33">
            <a:extLst>
              <a:ext uri="{FF2B5EF4-FFF2-40B4-BE49-F238E27FC236}">
                <a16:creationId xmlns:a16="http://schemas.microsoft.com/office/drawing/2014/main" id="{06318A56-58C4-FF4C-9777-434FDF9448A4}"/>
              </a:ext>
            </a:extLst>
          </p:cNvPr>
          <p:cNvSpPr>
            <a:spLocks noGrp="1"/>
          </p:cNvSpPr>
          <p:nvPr>
            <p:ph type="body" sz="quarter" idx="18" hasCustomPrompt="1"/>
          </p:nvPr>
        </p:nvSpPr>
        <p:spPr>
          <a:xfrm>
            <a:off x="1981200" y="809625"/>
            <a:ext cx="5203825" cy="430213"/>
          </a:xfrm>
        </p:spPr>
        <p:txBody>
          <a:bodyPr/>
          <a:lstStyle>
            <a:lvl1pPr marL="0" indent="0" algn="r">
              <a:buNone/>
              <a:defRPr sz="1400">
                <a:solidFill>
                  <a:srgbClr val="505150"/>
                </a:solidFill>
                <a:latin typeface="+mn-lt"/>
              </a:defRPr>
            </a:lvl1pPr>
          </a:lstStyle>
          <a:p>
            <a:pPr lvl="0"/>
            <a:r>
              <a:rPr lang="nl-NL" sz="1400" dirty="0">
                <a:latin typeface="+mn-lt"/>
              </a:rPr>
              <a:t>SCHIERSTINS 14 – DE LANDERIJEN – LELYSTAD </a:t>
            </a:r>
            <a:endParaRPr lang="nl-NL" dirty="0"/>
          </a:p>
        </p:txBody>
      </p:sp>
      <p:pic>
        <p:nvPicPr>
          <p:cNvPr id="35" name="Afbeelding 34">
            <a:extLst>
              <a:ext uri="{FF2B5EF4-FFF2-40B4-BE49-F238E27FC236}">
                <a16:creationId xmlns:a16="http://schemas.microsoft.com/office/drawing/2014/main" id="{780A79D5-6123-C84E-B95D-DAFBBFF416E6}"/>
              </a:ext>
            </a:extLst>
          </p:cNvPr>
          <p:cNvPicPr>
            <a:picLocks noChangeAspect="1"/>
          </p:cNvPicPr>
          <p:nvPr userDrawn="1"/>
        </p:nvPicPr>
        <p:blipFill rotWithShape="1">
          <a:blip r:embed="rId3"/>
          <a:srcRect t="22103"/>
          <a:stretch/>
        </p:blipFill>
        <p:spPr>
          <a:xfrm>
            <a:off x="109017" y="169314"/>
            <a:ext cx="1102060" cy="8337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7825" y="1239863"/>
            <a:ext cx="4483720" cy="504056"/>
          </a:xfrm>
        </p:spPr>
        <p:txBody>
          <a:bodyPr/>
          <a:lstStyle>
            <a:lvl1pPr algn="l">
              <a:defRPr sz="2400">
                <a:latin typeface="+mn-lt"/>
              </a:defRPr>
            </a:lvl1pPr>
          </a:lstStyle>
          <a:p>
            <a:r>
              <a:rPr lang="nl-NL" dirty="0"/>
              <a:t>INDELING</a:t>
            </a:r>
          </a:p>
        </p:txBody>
      </p:sp>
      <p:pic>
        <p:nvPicPr>
          <p:cNvPr id="9" name="Afbeelding 8">
            <a:extLst>
              <a:ext uri="{FF2B5EF4-FFF2-40B4-BE49-F238E27FC236}">
                <a16:creationId xmlns:a16="http://schemas.microsoft.com/office/drawing/2014/main" id="{9FC03B9E-C182-9D43-A0E8-7D5BEFE895C2}"/>
              </a:ext>
            </a:extLst>
          </p:cNvPr>
          <p:cNvPicPr>
            <a:picLocks noChangeAspect="1"/>
          </p:cNvPicPr>
          <p:nvPr userDrawn="1"/>
        </p:nvPicPr>
        <p:blipFill rotWithShape="1">
          <a:blip r:embed="rId3"/>
          <a:srcRect t="22103"/>
          <a:stretch/>
        </p:blipFill>
        <p:spPr>
          <a:xfrm>
            <a:off x="109017" y="169314"/>
            <a:ext cx="1102060" cy="833713"/>
          </a:xfrm>
          <a:prstGeom prst="rect">
            <a:avLst/>
          </a:prstGeom>
        </p:spPr>
      </p:pic>
      <p:sp>
        <p:nvSpPr>
          <p:cNvPr id="11" name="Tijdelijke aanduiding voor afbeelding 10">
            <a:extLst>
              <a:ext uri="{FF2B5EF4-FFF2-40B4-BE49-F238E27FC236}">
                <a16:creationId xmlns:a16="http://schemas.microsoft.com/office/drawing/2014/main" id="{3CE1E9F8-E2DD-9949-B640-E2BECA342B59}"/>
              </a:ext>
            </a:extLst>
          </p:cNvPr>
          <p:cNvSpPr>
            <a:spLocks noGrp="1"/>
          </p:cNvSpPr>
          <p:nvPr>
            <p:ph type="pic" sz="quarter" idx="10"/>
          </p:nvPr>
        </p:nvSpPr>
        <p:spPr>
          <a:xfrm>
            <a:off x="98580" y="1980755"/>
            <a:ext cx="3660544" cy="2428378"/>
          </a:xfrm>
        </p:spPr>
        <p:txBody>
          <a:bodyPr/>
          <a:lstStyle/>
          <a:p>
            <a:endParaRPr lang="nl-NL" dirty="0"/>
          </a:p>
        </p:txBody>
      </p:sp>
      <p:sp>
        <p:nvSpPr>
          <p:cNvPr id="16" name="Tijdelijke aanduiding voor tekst 15">
            <a:extLst>
              <a:ext uri="{FF2B5EF4-FFF2-40B4-BE49-F238E27FC236}">
                <a16:creationId xmlns:a16="http://schemas.microsoft.com/office/drawing/2014/main" id="{A173481F-0667-4D4F-8C9B-67B244FCF897}"/>
              </a:ext>
            </a:extLst>
          </p:cNvPr>
          <p:cNvSpPr>
            <a:spLocks noGrp="1"/>
          </p:cNvSpPr>
          <p:nvPr>
            <p:ph type="body" sz="quarter" idx="14"/>
          </p:nvPr>
        </p:nvSpPr>
        <p:spPr>
          <a:xfrm>
            <a:off x="463344" y="7092289"/>
            <a:ext cx="6552456" cy="2446320"/>
          </a:xfrm>
        </p:spPr>
        <p:txBody>
          <a:bodyPr/>
          <a:lstStyle>
            <a:lvl1pPr marL="0" marR="0" indent="0" algn="l" defTabSz="496888" rtl="0" eaLnBrk="1" fontAlgn="base" latinLnBrk="0" hangingPunct="1">
              <a:lnSpc>
                <a:spcPct val="100000"/>
              </a:lnSpc>
              <a:spcBef>
                <a:spcPct val="20000"/>
              </a:spcBef>
              <a:spcAft>
                <a:spcPct val="0"/>
              </a:spcAft>
              <a:buClrTx/>
              <a:buSzTx/>
              <a:buFont typeface="Arial" panose="020B0604020202020204" pitchFamily="34" charset="0"/>
              <a:buNone/>
              <a:tabLst/>
              <a:defRPr sz="1600">
                <a:latin typeface="+mn-lt"/>
              </a:defRPr>
            </a:lvl1pPr>
          </a:lstStyle>
          <a:p>
            <a:pPr lvl="0"/>
            <a:endParaRPr lang="nl-NL" dirty="0"/>
          </a:p>
        </p:txBody>
      </p:sp>
      <p:sp>
        <p:nvSpPr>
          <p:cNvPr id="18" name="Tijdelijke aanduiding voor tekst 17">
            <a:extLst>
              <a:ext uri="{FF2B5EF4-FFF2-40B4-BE49-F238E27FC236}">
                <a16:creationId xmlns:a16="http://schemas.microsoft.com/office/drawing/2014/main" id="{B6C30EED-DA23-E44F-8EE8-B2C74D13267B}"/>
              </a:ext>
            </a:extLst>
          </p:cNvPr>
          <p:cNvSpPr>
            <a:spLocks noGrp="1"/>
          </p:cNvSpPr>
          <p:nvPr>
            <p:ph type="body" sz="quarter" idx="15" hasCustomPrompt="1"/>
          </p:nvPr>
        </p:nvSpPr>
        <p:spPr>
          <a:xfrm>
            <a:off x="1039234" y="10096847"/>
            <a:ext cx="5400675" cy="504056"/>
          </a:xfrm>
        </p:spPr>
        <p:txBody>
          <a:bodyPr/>
          <a:lstStyle>
            <a:lvl1pPr marL="0" indent="0" algn="ctr">
              <a:buNone/>
              <a:defRPr lang="nl-NL" sz="1000" cap="all" spc="100" smtClean="0">
                <a:solidFill>
                  <a:srgbClr val="505150"/>
                </a:solidFill>
                <a:cs typeface="Titillium WebBold"/>
              </a:defRPr>
            </a:lvl1pPr>
            <a:lvl5pPr marL="1990725" indent="0" algn="ctr">
              <a:buNone/>
              <a:defRPr/>
            </a:lvl5pPr>
          </a:lstStyle>
          <a:p>
            <a:pPr>
              <a:defRPr/>
            </a:pPr>
            <a:r>
              <a:rPr lang="nl-NL" sz="1000" cap="all" spc="100" dirty="0">
                <a:solidFill>
                  <a:srgbClr val="505150"/>
                </a:solidFill>
                <a:latin typeface="+mn-lt"/>
                <a:cs typeface="Titillium WebBold"/>
              </a:rPr>
              <a:t>Meer informatie? KIJK op BuismanMakelaars.nl </a:t>
            </a:r>
          </a:p>
          <a:p>
            <a:pPr>
              <a:defRPr/>
            </a:pPr>
            <a:r>
              <a:rPr lang="nl-NL" sz="1000" cap="all" spc="100" dirty="0">
                <a:solidFill>
                  <a:srgbClr val="505150"/>
                </a:solidFill>
                <a:latin typeface="+mn-lt"/>
                <a:cs typeface="Titillium WebBold"/>
              </a:rPr>
              <a:t>Deze woning kopen? Neem uw eigen NVM-aankoopmakelaar mee!</a:t>
            </a:r>
          </a:p>
        </p:txBody>
      </p:sp>
      <p:sp>
        <p:nvSpPr>
          <p:cNvPr id="21" name="Tijdelijke aanduiding voor afbeelding 10">
            <a:extLst>
              <a:ext uri="{FF2B5EF4-FFF2-40B4-BE49-F238E27FC236}">
                <a16:creationId xmlns:a16="http://schemas.microsoft.com/office/drawing/2014/main" id="{17B11050-5C06-B847-90EA-E16F86E65E85}"/>
              </a:ext>
            </a:extLst>
          </p:cNvPr>
          <p:cNvSpPr>
            <a:spLocks noGrp="1"/>
          </p:cNvSpPr>
          <p:nvPr>
            <p:ph type="pic" sz="quarter" idx="18"/>
          </p:nvPr>
        </p:nvSpPr>
        <p:spPr>
          <a:xfrm>
            <a:off x="3777923" y="1980755"/>
            <a:ext cx="3660544" cy="2428378"/>
          </a:xfrm>
        </p:spPr>
        <p:txBody>
          <a:bodyPr/>
          <a:lstStyle/>
          <a:p>
            <a:endParaRPr lang="nl-NL" dirty="0"/>
          </a:p>
        </p:txBody>
      </p:sp>
      <p:sp>
        <p:nvSpPr>
          <p:cNvPr id="22" name="Tijdelijke aanduiding voor afbeelding 10">
            <a:extLst>
              <a:ext uri="{FF2B5EF4-FFF2-40B4-BE49-F238E27FC236}">
                <a16:creationId xmlns:a16="http://schemas.microsoft.com/office/drawing/2014/main" id="{20B861F4-AF7B-E644-B24D-1291387DE5B9}"/>
              </a:ext>
            </a:extLst>
          </p:cNvPr>
          <p:cNvSpPr>
            <a:spLocks noGrp="1"/>
          </p:cNvSpPr>
          <p:nvPr>
            <p:ph type="pic" sz="quarter" idx="19"/>
          </p:nvPr>
        </p:nvSpPr>
        <p:spPr>
          <a:xfrm>
            <a:off x="79028" y="4427075"/>
            <a:ext cx="3660544" cy="2428378"/>
          </a:xfrm>
        </p:spPr>
        <p:txBody>
          <a:bodyPr/>
          <a:lstStyle/>
          <a:p>
            <a:endParaRPr lang="nl-NL" dirty="0"/>
          </a:p>
        </p:txBody>
      </p:sp>
      <p:sp>
        <p:nvSpPr>
          <p:cNvPr id="23" name="Tijdelijke aanduiding voor afbeelding 10">
            <a:extLst>
              <a:ext uri="{FF2B5EF4-FFF2-40B4-BE49-F238E27FC236}">
                <a16:creationId xmlns:a16="http://schemas.microsoft.com/office/drawing/2014/main" id="{42F6D61F-33E3-1D4E-8266-A8D8E0891394}"/>
              </a:ext>
            </a:extLst>
          </p:cNvPr>
          <p:cNvSpPr>
            <a:spLocks noGrp="1"/>
          </p:cNvSpPr>
          <p:nvPr>
            <p:ph type="pic" sz="quarter" idx="20"/>
          </p:nvPr>
        </p:nvSpPr>
        <p:spPr>
          <a:xfrm>
            <a:off x="3758371" y="4427075"/>
            <a:ext cx="3660544" cy="2428378"/>
          </a:xfrm>
        </p:spPr>
        <p:txBody>
          <a:bodyPr/>
          <a:lstStyle/>
          <a:p>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en object">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3CE1E9F8-E2DD-9949-B640-E2BECA342B59}"/>
              </a:ext>
            </a:extLst>
          </p:cNvPr>
          <p:cNvSpPr>
            <a:spLocks noGrp="1"/>
          </p:cNvSpPr>
          <p:nvPr>
            <p:ph type="pic" sz="quarter" idx="10"/>
          </p:nvPr>
        </p:nvSpPr>
        <p:spPr>
          <a:xfrm>
            <a:off x="98580" y="1980755"/>
            <a:ext cx="3660544" cy="2428378"/>
          </a:xfrm>
        </p:spPr>
        <p:txBody>
          <a:bodyPr/>
          <a:lstStyle/>
          <a:p>
            <a:endParaRPr lang="nl-NL" dirty="0"/>
          </a:p>
        </p:txBody>
      </p:sp>
      <p:sp>
        <p:nvSpPr>
          <p:cNvPr id="16" name="Tijdelijke aanduiding voor tekst 15">
            <a:extLst>
              <a:ext uri="{FF2B5EF4-FFF2-40B4-BE49-F238E27FC236}">
                <a16:creationId xmlns:a16="http://schemas.microsoft.com/office/drawing/2014/main" id="{A173481F-0667-4D4F-8C9B-67B244FCF897}"/>
              </a:ext>
            </a:extLst>
          </p:cNvPr>
          <p:cNvSpPr>
            <a:spLocks noGrp="1"/>
          </p:cNvSpPr>
          <p:nvPr>
            <p:ph type="body" sz="quarter" idx="14"/>
          </p:nvPr>
        </p:nvSpPr>
        <p:spPr>
          <a:xfrm>
            <a:off x="109017" y="7107373"/>
            <a:ext cx="3630555" cy="2845458"/>
          </a:xfrm>
        </p:spPr>
        <p:txBody>
          <a:bodyPr/>
          <a:lstStyle>
            <a:lvl1pPr marL="0" marR="0" indent="0" algn="l" defTabSz="496888" rtl="0" eaLnBrk="1" fontAlgn="base" latinLnBrk="0" hangingPunct="1">
              <a:lnSpc>
                <a:spcPct val="100000"/>
              </a:lnSpc>
              <a:spcBef>
                <a:spcPct val="20000"/>
              </a:spcBef>
              <a:spcAft>
                <a:spcPct val="0"/>
              </a:spcAft>
              <a:buClrTx/>
              <a:buSzTx/>
              <a:buFont typeface="Arial" panose="020B0604020202020204" pitchFamily="34" charset="0"/>
              <a:buNone/>
              <a:tabLst/>
              <a:defRPr sz="1600">
                <a:latin typeface="+mn-lt"/>
              </a:defRPr>
            </a:lvl1pPr>
          </a:lstStyle>
          <a:p>
            <a:pPr lvl="0"/>
            <a:endParaRPr lang="nl-NL" dirty="0"/>
          </a:p>
        </p:txBody>
      </p:sp>
      <p:sp>
        <p:nvSpPr>
          <p:cNvPr id="18" name="Tijdelijke aanduiding voor tekst 17">
            <a:extLst>
              <a:ext uri="{FF2B5EF4-FFF2-40B4-BE49-F238E27FC236}">
                <a16:creationId xmlns:a16="http://schemas.microsoft.com/office/drawing/2014/main" id="{B6C30EED-DA23-E44F-8EE8-B2C74D13267B}"/>
              </a:ext>
            </a:extLst>
          </p:cNvPr>
          <p:cNvSpPr>
            <a:spLocks noGrp="1"/>
          </p:cNvSpPr>
          <p:nvPr>
            <p:ph type="body" sz="quarter" idx="15" hasCustomPrompt="1"/>
          </p:nvPr>
        </p:nvSpPr>
        <p:spPr>
          <a:xfrm>
            <a:off x="1039234" y="10096847"/>
            <a:ext cx="5400675" cy="504056"/>
          </a:xfrm>
        </p:spPr>
        <p:txBody>
          <a:bodyPr/>
          <a:lstStyle>
            <a:lvl1pPr marL="0" indent="0" algn="ctr">
              <a:buNone/>
              <a:defRPr lang="nl-NL" sz="1000" cap="all" spc="100" smtClean="0">
                <a:solidFill>
                  <a:srgbClr val="505150"/>
                </a:solidFill>
                <a:cs typeface="Titillium WebBold"/>
              </a:defRPr>
            </a:lvl1pPr>
            <a:lvl5pPr marL="1990725" indent="0" algn="ctr">
              <a:buNone/>
              <a:defRPr/>
            </a:lvl5pPr>
          </a:lstStyle>
          <a:p>
            <a:pPr>
              <a:defRPr/>
            </a:pPr>
            <a:r>
              <a:rPr lang="nl-NL" sz="1000" cap="all" spc="100" dirty="0">
                <a:solidFill>
                  <a:srgbClr val="505150"/>
                </a:solidFill>
                <a:latin typeface="+mn-lt"/>
                <a:cs typeface="Titillium WebBold"/>
              </a:rPr>
              <a:t>Meer informatie? KIJK op BuismanMakelaars.nl </a:t>
            </a:r>
            <a:br>
              <a:rPr lang="nl-NL" sz="1000" cap="all" spc="100" dirty="0">
                <a:solidFill>
                  <a:srgbClr val="505150"/>
                </a:solidFill>
                <a:latin typeface="+mn-lt"/>
                <a:cs typeface="Titillium WebBold"/>
              </a:rPr>
            </a:br>
            <a:r>
              <a:rPr lang="nl-NL" sz="1000" cap="all" spc="100" dirty="0">
                <a:solidFill>
                  <a:srgbClr val="505150"/>
                </a:solidFill>
                <a:latin typeface="+mn-lt"/>
                <a:cs typeface="Titillium WebBold"/>
              </a:rPr>
              <a:t>Deze woning kopen? Neem uw eigen NVM-aankoopmakelaar mee!</a:t>
            </a:r>
          </a:p>
        </p:txBody>
      </p:sp>
      <p:sp>
        <p:nvSpPr>
          <p:cNvPr id="21" name="Tijdelijke aanduiding voor afbeelding 10">
            <a:extLst>
              <a:ext uri="{FF2B5EF4-FFF2-40B4-BE49-F238E27FC236}">
                <a16:creationId xmlns:a16="http://schemas.microsoft.com/office/drawing/2014/main" id="{17B11050-5C06-B847-90EA-E16F86E65E85}"/>
              </a:ext>
            </a:extLst>
          </p:cNvPr>
          <p:cNvSpPr>
            <a:spLocks noGrp="1"/>
          </p:cNvSpPr>
          <p:nvPr>
            <p:ph type="pic" sz="quarter" idx="18"/>
          </p:nvPr>
        </p:nvSpPr>
        <p:spPr>
          <a:xfrm>
            <a:off x="3777923" y="1980755"/>
            <a:ext cx="3660544" cy="2428378"/>
          </a:xfrm>
        </p:spPr>
        <p:txBody>
          <a:bodyPr/>
          <a:lstStyle/>
          <a:p>
            <a:endParaRPr lang="nl-NL" dirty="0"/>
          </a:p>
        </p:txBody>
      </p:sp>
      <p:sp>
        <p:nvSpPr>
          <p:cNvPr id="22" name="Tijdelijke aanduiding voor afbeelding 10">
            <a:extLst>
              <a:ext uri="{FF2B5EF4-FFF2-40B4-BE49-F238E27FC236}">
                <a16:creationId xmlns:a16="http://schemas.microsoft.com/office/drawing/2014/main" id="{20B861F4-AF7B-E644-B24D-1291387DE5B9}"/>
              </a:ext>
            </a:extLst>
          </p:cNvPr>
          <p:cNvSpPr>
            <a:spLocks noGrp="1"/>
          </p:cNvSpPr>
          <p:nvPr>
            <p:ph type="pic" sz="quarter" idx="19"/>
          </p:nvPr>
        </p:nvSpPr>
        <p:spPr>
          <a:xfrm>
            <a:off x="79028" y="4427075"/>
            <a:ext cx="3660544" cy="2428378"/>
          </a:xfrm>
        </p:spPr>
        <p:txBody>
          <a:bodyPr/>
          <a:lstStyle/>
          <a:p>
            <a:endParaRPr lang="nl-NL" dirty="0"/>
          </a:p>
        </p:txBody>
      </p:sp>
      <p:sp>
        <p:nvSpPr>
          <p:cNvPr id="23" name="Tijdelijke aanduiding voor afbeelding 10">
            <a:extLst>
              <a:ext uri="{FF2B5EF4-FFF2-40B4-BE49-F238E27FC236}">
                <a16:creationId xmlns:a16="http://schemas.microsoft.com/office/drawing/2014/main" id="{42F6D61F-33E3-1D4E-8266-A8D8E0891394}"/>
              </a:ext>
            </a:extLst>
          </p:cNvPr>
          <p:cNvSpPr>
            <a:spLocks noGrp="1"/>
          </p:cNvSpPr>
          <p:nvPr>
            <p:ph type="pic" sz="quarter" idx="20"/>
          </p:nvPr>
        </p:nvSpPr>
        <p:spPr>
          <a:xfrm>
            <a:off x="3758371" y="4427075"/>
            <a:ext cx="3660544" cy="2428378"/>
          </a:xfrm>
        </p:spPr>
        <p:txBody>
          <a:bodyPr/>
          <a:lstStyle/>
          <a:p>
            <a:endParaRPr lang="nl-NL" dirty="0"/>
          </a:p>
        </p:txBody>
      </p:sp>
      <p:sp>
        <p:nvSpPr>
          <p:cNvPr id="10" name="Tijdelijke aanduiding voor afbeelding 10">
            <a:extLst>
              <a:ext uri="{FF2B5EF4-FFF2-40B4-BE49-F238E27FC236}">
                <a16:creationId xmlns:a16="http://schemas.microsoft.com/office/drawing/2014/main" id="{73B66CD4-6B5C-544D-BFD7-A9B8F10E6B49}"/>
              </a:ext>
            </a:extLst>
          </p:cNvPr>
          <p:cNvSpPr>
            <a:spLocks noGrp="1"/>
          </p:cNvSpPr>
          <p:nvPr>
            <p:ph type="pic" sz="quarter" idx="21"/>
          </p:nvPr>
        </p:nvSpPr>
        <p:spPr>
          <a:xfrm>
            <a:off x="3758371" y="6873395"/>
            <a:ext cx="3660544" cy="2428378"/>
          </a:xfrm>
        </p:spPr>
        <p:txBody>
          <a:bodyPr/>
          <a:lstStyle/>
          <a:p>
            <a:endParaRPr lang="nl-NL" dirty="0"/>
          </a:p>
        </p:txBody>
      </p:sp>
      <p:sp>
        <p:nvSpPr>
          <p:cNvPr id="12" name="Tijdelijke aanduiding voor tekst 33">
            <a:extLst>
              <a:ext uri="{FF2B5EF4-FFF2-40B4-BE49-F238E27FC236}">
                <a16:creationId xmlns:a16="http://schemas.microsoft.com/office/drawing/2014/main" id="{4E50393A-ACAF-3142-A5F0-45C0502C8CC5}"/>
              </a:ext>
            </a:extLst>
          </p:cNvPr>
          <p:cNvSpPr>
            <a:spLocks noGrp="1"/>
          </p:cNvSpPr>
          <p:nvPr>
            <p:ph type="body" sz="quarter" idx="22" hasCustomPrompt="1"/>
          </p:nvPr>
        </p:nvSpPr>
        <p:spPr>
          <a:xfrm>
            <a:off x="1981200" y="809625"/>
            <a:ext cx="5203825" cy="430213"/>
          </a:xfrm>
        </p:spPr>
        <p:txBody>
          <a:bodyPr/>
          <a:lstStyle>
            <a:lvl1pPr marL="0" indent="0" algn="r">
              <a:buNone/>
              <a:defRPr sz="1400">
                <a:solidFill>
                  <a:srgbClr val="505150"/>
                </a:solidFill>
                <a:latin typeface="+mn-lt"/>
              </a:defRPr>
            </a:lvl1pPr>
          </a:lstStyle>
          <a:p>
            <a:pPr lvl="0"/>
            <a:r>
              <a:rPr lang="nl-NL" sz="1400" dirty="0">
                <a:latin typeface="+mn-lt"/>
              </a:rPr>
              <a:t>SCHIERSTINS 14 – DE LANDERIJEN – LELYSTAD </a:t>
            </a:r>
            <a:endParaRPr lang="nl-NL" dirty="0"/>
          </a:p>
        </p:txBody>
      </p:sp>
      <p:sp>
        <p:nvSpPr>
          <p:cNvPr id="13" name="Tijdelijke aanduiding voor tekst 23">
            <a:extLst>
              <a:ext uri="{FF2B5EF4-FFF2-40B4-BE49-F238E27FC236}">
                <a16:creationId xmlns:a16="http://schemas.microsoft.com/office/drawing/2014/main" id="{1E06A690-ABDF-7D4E-8D86-2D033598EC4D}"/>
              </a:ext>
            </a:extLst>
          </p:cNvPr>
          <p:cNvSpPr>
            <a:spLocks noGrp="1"/>
          </p:cNvSpPr>
          <p:nvPr>
            <p:ph type="body" sz="quarter" idx="16" hasCustomPrompt="1"/>
          </p:nvPr>
        </p:nvSpPr>
        <p:spPr>
          <a:xfrm>
            <a:off x="4429125" y="517525"/>
            <a:ext cx="2755900" cy="292100"/>
          </a:xfrm>
        </p:spPr>
        <p:txBody>
          <a:bodyPr/>
          <a:lstStyle>
            <a:lvl1pPr marL="0" indent="0" algn="r">
              <a:buNone/>
              <a:defRPr sz="1400">
                <a:solidFill>
                  <a:srgbClr val="0D9ECE"/>
                </a:solidFill>
                <a:latin typeface="+mn-lt"/>
              </a:defRPr>
            </a:lvl1pPr>
          </a:lstStyle>
          <a:p>
            <a:pPr lvl="0"/>
            <a:r>
              <a:rPr lang="nl-NL" sz="1400" dirty="0">
                <a:latin typeface="+mn-lt"/>
              </a:rPr>
              <a:t>BUISMANMAKELAARS.NL</a:t>
            </a:r>
            <a:endParaRPr lang="nl-NL" dirty="0"/>
          </a:p>
        </p:txBody>
      </p:sp>
    </p:spTree>
    <p:extLst>
      <p:ext uri="{BB962C8B-B14F-4D97-AF65-F5344CB8AC3E}">
        <p14:creationId xmlns:p14="http://schemas.microsoft.com/office/powerpoint/2010/main" val="274477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en object">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3CE1E9F8-E2DD-9949-B640-E2BECA342B59}"/>
              </a:ext>
            </a:extLst>
          </p:cNvPr>
          <p:cNvSpPr>
            <a:spLocks noGrp="1"/>
          </p:cNvSpPr>
          <p:nvPr>
            <p:ph type="pic" sz="quarter" idx="10"/>
          </p:nvPr>
        </p:nvSpPr>
        <p:spPr>
          <a:xfrm>
            <a:off x="98580" y="1980755"/>
            <a:ext cx="3660544" cy="2428378"/>
          </a:xfrm>
        </p:spPr>
        <p:txBody>
          <a:bodyPr/>
          <a:lstStyle/>
          <a:p>
            <a:endParaRPr lang="nl-NL" dirty="0"/>
          </a:p>
        </p:txBody>
      </p:sp>
      <p:sp>
        <p:nvSpPr>
          <p:cNvPr id="18" name="Tijdelijke aanduiding voor tekst 17">
            <a:extLst>
              <a:ext uri="{FF2B5EF4-FFF2-40B4-BE49-F238E27FC236}">
                <a16:creationId xmlns:a16="http://schemas.microsoft.com/office/drawing/2014/main" id="{B6C30EED-DA23-E44F-8EE8-B2C74D13267B}"/>
              </a:ext>
            </a:extLst>
          </p:cNvPr>
          <p:cNvSpPr>
            <a:spLocks noGrp="1"/>
          </p:cNvSpPr>
          <p:nvPr>
            <p:ph type="body" sz="quarter" idx="15" hasCustomPrompt="1"/>
          </p:nvPr>
        </p:nvSpPr>
        <p:spPr>
          <a:xfrm>
            <a:off x="1039234" y="10096847"/>
            <a:ext cx="5400675" cy="504056"/>
          </a:xfrm>
        </p:spPr>
        <p:txBody>
          <a:bodyPr/>
          <a:lstStyle>
            <a:lvl1pPr marL="0" indent="0" algn="ctr">
              <a:buNone/>
              <a:defRPr lang="nl-NL" sz="1000" cap="all" spc="100" smtClean="0">
                <a:solidFill>
                  <a:srgbClr val="505150"/>
                </a:solidFill>
                <a:cs typeface="Titillium WebBold"/>
              </a:defRPr>
            </a:lvl1pPr>
            <a:lvl5pPr marL="1990725" indent="0" algn="ctr">
              <a:buNone/>
              <a:defRPr/>
            </a:lvl5pPr>
          </a:lstStyle>
          <a:p>
            <a:pPr>
              <a:defRPr/>
            </a:pPr>
            <a:r>
              <a:rPr lang="nl-NL" sz="1000" cap="all" spc="100" dirty="0">
                <a:solidFill>
                  <a:srgbClr val="505150"/>
                </a:solidFill>
                <a:latin typeface="+mn-lt"/>
                <a:cs typeface="Titillium WebBold"/>
              </a:rPr>
              <a:t>Meer informatie? KIJK op BuismanMakelaars.nl </a:t>
            </a:r>
            <a:br>
              <a:rPr lang="nl-NL" sz="1000" cap="all" spc="100" dirty="0">
                <a:solidFill>
                  <a:srgbClr val="505150"/>
                </a:solidFill>
                <a:latin typeface="+mn-lt"/>
                <a:cs typeface="Titillium WebBold"/>
              </a:rPr>
            </a:br>
            <a:r>
              <a:rPr lang="nl-NL" sz="1000" cap="all" spc="100" dirty="0">
                <a:solidFill>
                  <a:srgbClr val="505150"/>
                </a:solidFill>
                <a:latin typeface="+mn-lt"/>
                <a:cs typeface="Titillium WebBold"/>
              </a:rPr>
              <a:t>Deze woning kopen? Neem uw eigen NVM-aankoopmakelaar mee!</a:t>
            </a:r>
          </a:p>
        </p:txBody>
      </p:sp>
      <p:sp>
        <p:nvSpPr>
          <p:cNvPr id="21" name="Tijdelijke aanduiding voor afbeelding 10">
            <a:extLst>
              <a:ext uri="{FF2B5EF4-FFF2-40B4-BE49-F238E27FC236}">
                <a16:creationId xmlns:a16="http://schemas.microsoft.com/office/drawing/2014/main" id="{17B11050-5C06-B847-90EA-E16F86E65E85}"/>
              </a:ext>
            </a:extLst>
          </p:cNvPr>
          <p:cNvSpPr>
            <a:spLocks noGrp="1"/>
          </p:cNvSpPr>
          <p:nvPr>
            <p:ph type="pic" sz="quarter" idx="18"/>
          </p:nvPr>
        </p:nvSpPr>
        <p:spPr>
          <a:xfrm>
            <a:off x="3777923" y="1980755"/>
            <a:ext cx="3660544" cy="2428378"/>
          </a:xfrm>
        </p:spPr>
        <p:txBody>
          <a:bodyPr/>
          <a:lstStyle/>
          <a:p>
            <a:endParaRPr lang="nl-NL" dirty="0"/>
          </a:p>
        </p:txBody>
      </p:sp>
      <p:sp>
        <p:nvSpPr>
          <p:cNvPr id="22" name="Tijdelijke aanduiding voor afbeelding 10">
            <a:extLst>
              <a:ext uri="{FF2B5EF4-FFF2-40B4-BE49-F238E27FC236}">
                <a16:creationId xmlns:a16="http://schemas.microsoft.com/office/drawing/2014/main" id="{20B861F4-AF7B-E644-B24D-1291387DE5B9}"/>
              </a:ext>
            </a:extLst>
          </p:cNvPr>
          <p:cNvSpPr>
            <a:spLocks noGrp="1"/>
          </p:cNvSpPr>
          <p:nvPr>
            <p:ph type="pic" sz="quarter" idx="19"/>
          </p:nvPr>
        </p:nvSpPr>
        <p:spPr>
          <a:xfrm>
            <a:off x="79027" y="4427075"/>
            <a:ext cx="3660544" cy="2428378"/>
          </a:xfrm>
        </p:spPr>
        <p:txBody>
          <a:bodyPr/>
          <a:lstStyle/>
          <a:p>
            <a:endParaRPr lang="nl-NL" dirty="0"/>
          </a:p>
        </p:txBody>
      </p:sp>
      <p:sp>
        <p:nvSpPr>
          <p:cNvPr id="23" name="Tijdelijke aanduiding voor afbeelding 10">
            <a:extLst>
              <a:ext uri="{FF2B5EF4-FFF2-40B4-BE49-F238E27FC236}">
                <a16:creationId xmlns:a16="http://schemas.microsoft.com/office/drawing/2014/main" id="{42F6D61F-33E3-1D4E-8266-A8D8E0891394}"/>
              </a:ext>
            </a:extLst>
          </p:cNvPr>
          <p:cNvSpPr>
            <a:spLocks noGrp="1"/>
          </p:cNvSpPr>
          <p:nvPr>
            <p:ph type="pic" sz="quarter" idx="20"/>
          </p:nvPr>
        </p:nvSpPr>
        <p:spPr>
          <a:xfrm>
            <a:off x="3781430" y="4427075"/>
            <a:ext cx="3660544" cy="2428378"/>
          </a:xfrm>
        </p:spPr>
        <p:txBody>
          <a:bodyPr/>
          <a:lstStyle/>
          <a:p>
            <a:endParaRPr lang="nl-NL" dirty="0"/>
          </a:p>
        </p:txBody>
      </p:sp>
      <p:sp>
        <p:nvSpPr>
          <p:cNvPr id="10" name="Tijdelijke aanduiding voor afbeelding 10">
            <a:extLst>
              <a:ext uri="{FF2B5EF4-FFF2-40B4-BE49-F238E27FC236}">
                <a16:creationId xmlns:a16="http://schemas.microsoft.com/office/drawing/2014/main" id="{73B66CD4-6B5C-544D-BFD7-A9B8F10E6B49}"/>
              </a:ext>
            </a:extLst>
          </p:cNvPr>
          <p:cNvSpPr>
            <a:spLocks noGrp="1"/>
          </p:cNvSpPr>
          <p:nvPr>
            <p:ph type="pic" sz="quarter" idx="21"/>
          </p:nvPr>
        </p:nvSpPr>
        <p:spPr>
          <a:xfrm>
            <a:off x="3758371" y="6873395"/>
            <a:ext cx="3660544" cy="2428378"/>
          </a:xfrm>
        </p:spPr>
        <p:txBody>
          <a:bodyPr/>
          <a:lstStyle/>
          <a:p>
            <a:endParaRPr lang="nl-NL" dirty="0"/>
          </a:p>
        </p:txBody>
      </p:sp>
      <p:sp>
        <p:nvSpPr>
          <p:cNvPr id="12" name="Tijdelijke aanduiding voor tekst 33">
            <a:extLst>
              <a:ext uri="{FF2B5EF4-FFF2-40B4-BE49-F238E27FC236}">
                <a16:creationId xmlns:a16="http://schemas.microsoft.com/office/drawing/2014/main" id="{4E50393A-ACAF-3142-A5F0-45C0502C8CC5}"/>
              </a:ext>
            </a:extLst>
          </p:cNvPr>
          <p:cNvSpPr>
            <a:spLocks noGrp="1"/>
          </p:cNvSpPr>
          <p:nvPr>
            <p:ph type="body" sz="quarter" idx="22" hasCustomPrompt="1"/>
          </p:nvPr>
        </p:nvSpPr>
        <p:spPr>
          <a:xfrm>
            <a:off x="1981200" y="809625"/>
            <a:ext cx="5203825" cy="430213"/>
          </a:xfrm>
        </p:spPr>
        <p:txBody>
          <a:bodyPr/>
          <a:lstStyle>
            <a:lvl1pPr marL="0" indent="0" algn="r">
              <a:buNone/>
              <a:defRPr sz="1400">
                <a:solidFill>
                  <a:srgbClr val="505150"/>
                </a:solidFill>
                <a:latin typeface="+mn-lt"/>
              </a:defRPr>
            </a:lvl1pPr>
          </a:lstStyle>
          <a:p>
            <a:pPr lvl="0"/>
            <a:r>
              <a:rPr lang="nl-NL" sz="1400" dirty="0">
                <a:latin typeface="+mn-lt"/>
              </a:rPr>
              <a:t>SCHIERSTINS 14 – DE LANDERIJEN – LELYSTAD </a:t>
            </a:r>
            <a:endParaRPr lang="nl-NL" dirty="0"/>
          </a:p>
        </p:txBody>
      </p:sp>
      <p:sp>
        <p:nvSpPr>
          <p:cNvPr id="13" name="Tijdelijke aanduiding voor tekst 23">
            <a:extLst>
              <a:ext uri="{FF2B5EF4-FFF2-40B4-BE49-F238E27FC236}">
                <a16:creationId xmlns:a16="http://schemas.microsoft.com/office/drawing/2014/main" id="{1E06A690-ABDF-7D4E-8D86-2D033598EC4D}"/>
              </a:ext>
            </a:extLst>
          </p:cNvPr>
          <p:cNvSpPr>
            <a:spLocks noGrp="1"/>
          </p:cNvSpPr>
          <p:nvPr>
            <p:ph type="body" sz="quarter" idx="16" hasCustomPrompt="1"/>
          </p:nvPr>
        </p:nvSpPr>
        <p:spPr>
          <a:xfrm>
            <a:off x="4429125" y="517525"/>
            <a:ext cx="2755900" cy="292100"/>
          </a:xfrm>
        </p:spPr>
        <p:txBody>
          <a:bodyPr/>
          <a:lstStyle>
            <a:lvl1pPr marL="0" indent="0" algn="r">
              <a:buNone/>
              <a:defRPr sz="1400">
                <a:solidFill>
                  <a:srgbClr val="0D9ECE"/>
                </a:solidFill>
                <a:latin typeface="+mn-lt"/>
              </a:defRPr>
            </a:lvl1pPr>
          </a:lstStyle>
          <a:p>
            <a:pPr lvl="0"/>
            <a:r>
              <a:rPr lang="nl-NL" sz="1400" dirty="0">
                <a:latin typeface="+mn-lt"/>
              </a:rPr>
              <a:t>BUISMANMAKELAARS.NL</a:t>
            </a:r>
            <a:endParaRPr lang="nl-NL" dirty="0"/>
          </a:p>
        </p:txBody>
      </p:sp>
      <p:sp>
        <p:nvSpPr>
          <p:cNvPr id="14" name="Tijdelijke aanduiding voor afbeelding 10">
            <a:extLst>
              <a:ext uri="{FF2B5EF4-FFF2-40B4-BE49-F238E27FC236}">
                <a16:creationId xmlns:a16="http://schemas.microsoft.com/office/drawing/2014/main" id="{3C3EDA85-101B-1C46-8151-2B671CF6FBD5}"/>
              </a:ext>
            </a:extLst>
          </p:cNvPr>
          <p:cNvSpPr>
            <a:spLocks noGrp="1"/>
          </p:cNvSpPr>
          <p:nvPr>
            <p:ph type="pic" sz="quarter" idx="23"/>
          </p:nvPr>
        </p:nvSpPr>
        <p:spPr>
          <a:xfrm>
            <a:off x="97827" y="6877545"/>
            <a:ext cx="3660544" cy="2428378"/>
          </a:xfrm>
        </p:spPr>
        <p:txBody>
          <a:bodyPr/>
          <a:lstStyle/>
          <a:p>
            <a:endParaRPr lang="nl-NL" dirty="0"/>
          </a:p>
        </p:txBody>
      </p:sp>
    </p:spTree>
    <p:extLst>
      <p:ext uri="{BB962C8B-B14F-4D97-AF65-F5344CB8AC3E}">
        <p14:creationId xmlns:p14="http://schemas.microsoft.com/office/powerpoint/2010/main" val="3679451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bg>
      <p:bgPr>
        <a:blipFill dpi="0" rotWithShape="1">
          <a:blip r:embed="rId2">
            <a:alphaModFix amt="10000"/>
            <a:lum/>
          </a:blip>
          <a:srcRect/>
          <a:stretch>
            <a:fillRect l="-44000" r="-44000"/>
          </a:stretch>
        </a:blip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3CE1E9F8-E2DD-9949-B640-E2BECA342B59}"/>
              </a:ext>
            </a:extLst>
          </p:cNvPr>
          <p:cNvSpPr>
            <a:spLocks noGrp="1"/>
          </p:cNvSpPr>
          <p:nvPr>
            <p:ph type="pic" sz="quarter" idx="10"/>
          </p:nvPr>
        </p:nvSpPr>
        <p:spPr>
          <a:xfrm>
            <a:off x="98580" y="1980755"/>
            <a:ext cx="3660544" cy="2428378"/>
          </a:xfrm>
        </p:spPr>
        <p:txBody>
          <a:bodyPr/>
          <a:lstStyle/>
          <a:p>
            <a:endParaRPr lang="nl-NL" dirty="0"/>
          </a:p>
        </p:txBody>
      </p:sp>
      <p:sp>
        <p:nvSpPr>
          <p:cNvPr id="16" name="Tijdelijke aanduiding voor tekst 15">
            <a:extLst>
              <a:ext uri="{FF2B5EF4-FFF2-40B4-BE49-F238E27FC236}">
                <a16:creationId xmlns:a16="http://schemas.microsoft.com/office/drawing/2014/main" id="{A173481F-0667-4D4F-8C9B-67B244FCF897}"/>
              </a:ext>
            </a:extLst>
          </p:cNvPr>
          <p:cNvSpPr>
            <a:spLocks noGrp="1"/>
          </p:cNvSpPr>
          <p:nvPr>
            <p:ph type="body" sz="quarter" idx="14"/>
          </p:nvPr>
        </p:nvSpPr>
        <p:spPr>
          <a:xfrm>
            <a:off x="463344" y="8638861"/>
            <a:ext cx="6552456" cy="1169954"/>
          </a:xfrm>
        </p:spPr>
        <p:txBody>
          <a:bodyPr/>
          <a:lstStyle>
            <a:lvl1pPr marL="0" marR="0" indent="0" algn="l" defTabSz="496888" rtl="0" eaLnBrk="1" fontAlgn="base" latinLnBrk="0" hangingPunct="1">
              <a:lnSpc>
                <a:spcPct val="100000"/>
              </a:lnSpc>
              <a:spcBef>
                <a:spcPct val="20000"/>
              </a:spcBef>
              <a:spcAft>
                <a:spcPct val="0"/>
              </a:spcAft>
              <a:buClrTx/>
              <a:buSzTx/>
              <a:buFont typeface="Arial" panose="020B0604020202020204" pitchFamily="34" charset="0"/>
              <a:buNone/>
              <a:tabLst/>
              <a:defRPr sz="1600">
                <a:latin typeface="+mn-lt"/>
              </a:defRPr>
            </a:lvl1pPr>
          </a:lstStyle>
          <a:p>
            <a:pPr lvl="0"/>
            <a:endParaRPr lang="nl-NL" dirty="0"/>
          </a:p>
        </p:txBody>
      </p:sp>
      <p:sp>
        <p:nvSpPr>
          <p:cNvPr id="18" name="Tijdelijke aanduiding voor tekst 17">
            <a:extLst>
              <a:ext uri="{FF2B5EF4-FFF2-40B4-BE49-F238E27FC236}">
                <a16:creationId xmlns:a16="http://schemas.microsoft.com/office/drawing/2014/main" id="{B6C30EED-DA23-E44F-8EE8-B2C74D13267B}"/>
              </a:ext>
            </a:extLst>
          </p:cNvPr>
          <p:cNvSpPr>
            <a:spLocks noGrp="1"/>
          </p:cNvSpPr>
          <p:nvPr>
            <p:ph type="body" sz="quarter" idx="15" hasCustomPrompt="1"/>
          </p:nvPr>
        </p:nvSpPr>
        <p:spPr>
          <a:xfrm>
            <a:off x="1039234" y="10096847"/>
            <a:ext cx="5400675" cy="504056"/>
          </a:xfrm>
        </p:spPr>
        <p:txBody>
          <a:bodyPr/>
          <a:lstStyle>
            <a:lvl1pPr marL="0" indent="0" algn="ctr">
              <a:buNone/>
              <a:defRPr lang="nl-NL" sz="1000" cap="all" spc="100" smtClean="0">
                <a:solidFill>
                  <a:srgbClr val="505150"/>
                </a:solidFill>
                <a:cs typeface="Titillium WebBold"/>
              </a:defRPr>
            </a:lvl1pPr>
            <a:lvl5pPr marL="1990725" indent="0" algn="ctr">
              <a:buNone/>
              <a:defRPr/>
            </a:lvl5pPr>
          </a:lstStyle>
          <a:p>
            <a:pPr>
              <a:defRPr/>
            </a:pPr>
            <a:r>
              <a:rPr lang="nl-NL" sz="1000" cap="all" spc="100" dirty="0">
                <a:solidFill>
                  <a:srgbClr val="505150"/>
                </a:solidFill>
                <a:latin typeface="+mn-lt"/>
                <a:cs typeface="Titillium WebBold"/>
              </a:rPr>
              <a:t>Meer informatie? KIJK op BuismanMakelaars.nl </a:t>
            </a:r>
            <a:br>
              <a:rPr lang="nl-NL" sz="1000" cap="all" spc="100" dirty="0">
                <a:solidFill>
                  <a:srgbClr val="505150"/>
                </a:solidFill>
                <a:latin typeface="+mn-lt"/>
                <a:cs typeface="Titillium WebBold"/>
              </a:rPr>
            </a:br>
            <a:r>
              <a:rPr lang="nl-NL" sz="1000" cap="all" spc="100" dirty="0">
                <a:solidFill>
                  <a:srgbClr val="505150"/>
                </a:solidFill>
                <a:latin typeface="+mn-lt"/>
                <a:cs typeface="Titillium WebBold"/>
              </a:rPr>
              <a:t>Deze woning kopen? Neem uw eigen NVM-aankoopmakelaar mee!</a:t>
            </a:r>
          </a:p>
        </p:txBody>
      </p:sp>
      <p:sp>
        <p:nvSpPr>
          <p:cNvPr id="21" name="Tijdelijke aanduiding voor afbeelding 10">
            <a:extLst>
              <a:ext uri="{FF2B5EF4-FFF2-40B4-BE49-F238E27FC236}">
                <a16:creationId xmlns:a16="http://schemas.microsoft.com/office/drawing/2014/main" id="{17B11050-5C06-B847-90EA-E16F86E65E85}"/>
              </a:ext>
            </a:extLst>
          </p:cNvPr>
          <p:cNvSpPr>
            <a:spLocks noGrp="1"/>
          </p:cNvSpPr>
          <p:nvPr>
            <p:ph type="pic" sz="quarter" idx="18"/>
          </p:nvPr>
        </p:nvSpPr>
        <p:spPr>
          <a:xfrm>
            <a:off x="3777923" y="1980755"/>
            <a:ext cx="3660544" cy="2428378"/>
          </a:xfrm>
        </p:spPr>
        <p:txBody>
          <a:bodyPr/>
          <a:lstStyle/>
          <a:p>
            <a:endParaRPr lang="nl-NL" dirty="0"/>
          </a:p>
        </p:txBody>
      </p:sp>
      <p:sp>
        <p:nvSpPr>
          <p:cNvPr id="22" name="Tijdelijke aanduiding voor afbeelding 10">
            <a:extLst>
              <a:ext uri="{FF2B5EF4-FFF2-40B4-BE49-F238E27FC236}">
                <a16:creationId xmlns:a16="http://schemas.microsoft.com/office/drawing/2014/main" id="{20B861F4-AF7B-E644-B24D-1291387DE5B9}"/>
              </a:ext>
            </a:extLst>
          </p:cNvPr>
          <p:cNvSpPr>
            <a:spLocks noGrp="1"/>
          </p:cNvSpPr>
          <p:nvPr>
            <p:ph type="pic" sz="quarter" idx="19"/>
          </p:nvPr>
        </p:nvSpPr>
        <p:spPr>
          <a:xfrm>
            <a:off x="98580" y="6084293"/>
            <a:ext cx="3660544" cy="2428378"/>
          </a:xfrm>
        </p:spPr>
        <p:txBody>
          <a:bodyPr/>
          <a:lstStyle/>
          <a:p>
            <a:endParaRPr lang="nl-NL" dirty="0"/>
          </a:p>
        </p:txBody>
      </p:sp>
      <p:sp>
        <p:nvSpPr>
          <p:cNvPr id="23" name="Tijdelijke aanduiding voor afbeelding 10">
            <a:extLst>
              <a:ext uri="{FF2B5EF4-FFF2-40B4-BE49-F238E27FC236}">
                <a16:creationId xmlns:a16="http://schemas.microsoft.com/office/drawing/2014/main" id="{42F6D61F-33E3-1D4E-8266-A8D8E0891394}"/>
              </a:ext>
            </a:extLst>
          </p:cNvPr>
          <p:cNvSpPr>
            <a:spLocks noGrp="1"/>
          </p:cNvSpPr>
          <p:nvPr>
            <p:ph type="pic" sz="quarter" idx="20"/>
          </p:nvPr>
        </p:nvSpPr>
        <p:spPr>
          <a:xfrm>
            <a:off x="3777923" y="6084293"/>
            <a:ext cx="3660544" cy="2428378"/>
          </a:xfrm>
        </p:spPr>
        <p:txBody>
          <a:bodyPr/>
          <a:lstStyle/>
          <a:p>
            <a:endParaRPr lang="nl-NL" dirty="0"/>
          </a:p>
        </p:txBody>
      </p:sp>
      <p:sp>
        <p:nvSpPr>
          <p:cNvPr id="10" name="Tijdelijke aanduiding voor tekst 15">
            <a:extLst>
              <a:ext uri="{FF2B5EF4-FFF2-40B4-BE49-F238E27FC236}">
                <a16:creationId xmlns:a16="http://schemas.microsoft.com/office/drawing/2014/main" id="{6A0801F6-AC86-024D-A07A-441BD748C875}"/>
              </a:ext>
            </a:extLst>
          </p:cNvPr>
          <p:cNvSpPr>
            <a:spLocks noGrp="1"/>
          </p:cNvSpPr>
          <p:nvPr>
            <p:ph type="body" sz="quarter" idx="21"/>
          </p:nvPr>
        </p:nvSpPr>
        <p:spPr>
          <a:xfrm>
            <a:off x="463344" y="4559085"/>
            <a:ext cx="6552456" cy="1347340"/>
          </a:xfrm>
        </p:spPr>
        <p:txBody>
          <a:bodyPr/>
          <a:lstStyle>
            <a:lvl1pPr marL="0" marR="0" indent="0" algn="l" defTabSz="496888" rtl="0" eaLnBrk="1" fontAlgn="base" latinLnBrk="0" hangingPunct="1">
              <a:lnSpc>
                <a:spcPct val="100000"/>
              </a:lnSpc>
              <a:spcBef>
                <a:spcPct val="20000"/>
              </a:spcBef>
              <a:spcAft>
                <a:spcPct val="0"/>
              </a:spcAft>
              <a:buClrTx/>
              <a:buSzTx/>
              <a:buFont typeface="Arial" panose="020B0604020202020204" pitchFamily="34" charset="0"/>
              <a:buNone/>
              <a:tabLst/>
              <a:defRPr sz="1600">
                <a:latin typeface="+mn-lt"/>
              </a:defRPr>
            </a:lvl1pPr>
          </a:lstStyle>
          <a:p>
            <a:pPr lvl="0"/>
            <a:endParaRPr lang="nl-NL" dirty="0"/>
          </a:p>
        </p:txBody>
      </p:sp>
      <p:sp>
        <p:nvSpPr>
          <p:cNvPr id="12" name="Tijdelijke aanduiding voor tekst 33">
            <a:extLst>
              <a:ext uri="{FF2B5EF4-FFF2-40B4-BE49-F238E27FC236}">
                <a16:creationId xmlns:a16="http://schemas.microsoft.com/office/drawing/2014/main" id="{5EE02894-9407-7746-A7C2-522D12F64F2D}"/>
              </a:ext>
            </a:extLst>
          </p:cNvPr>
          <p:cNvSpPr>
            <a:spLocks noGrp="1"/>
          </p:cNvSpPr>
          <p:nvPr>
            <p:ph type="body" sz="quarter" idx="22" hasCustomPrompt="1"/>
          </p:nvPr>
        </p:nvSpPr>
        <p:spPr>
          <a:xfrm>
            <a:off x="1981200" y="809625"/>
            <a:ext cx="5203825" cy="430213"/>
          </a:xfrm>
        </p:spPr>
        <p:txBody>
          <a:bodyPr/>
          <a:lstStyle>
            <a:lvl1pPr marL="0" indent="0" algn="r">
              <a:buNone/>
              <a:defRPr sz="1400">
                <a:solidFill>
                  <a:srgbClr val="505150"/>
                </a:solidFill>
                <a:latin typeface="+mn-lt"/>
              </a:defRPr>
            </a:lvl1pPr>
          </a:lstStyle>
          <a:p>
            <a:pPr lvl="0"/>
            <a:r>
              <a:rPr lang="nl-NL" sz="1400" dirty="0">
                <a:latin typeface="+mn-lt"/>
              </a:rPr>
              <a:t>SCHIERSTINS 14 – DE LANDERIJEN – LELYSTAD </a:t>
            </a:r>
            <a:endParaRPr lang="nl-NL" dirty="0"/>
          </a:p>
        </p:txBody>
      </p:sp>
      <p:sp>
        <p:nvSpPr>
          <p:cNvPr id="13" name="Tijdelijke aanduiding voor tekst 23">
            <a:extLst>
              <a:ext uri="{FF2B5EF4-FFF2-40B4-BE49-F238E27FC236}">
                <a16:creationId xmlns:a16="http://schemas.microsoft.com/office/drawing/2014/main" id="{479307E9-DE47-8B49-99F1-36703FEB213B}"/>
              </a:ext>
            </a:extLst>
          </p:cNvPr>
          <p:cNvSpPr>
            <a:spLocks noGrp="1"/>
          </p:cNvSpPr>
          <p:nvPr>
            <p:ph type="body" sz="quarter" idx="16" hasCustomPrompt="1"/>
          </p:nvPr>
        </p:nvSpPr>
        <p:spPr>
          <a:xfrm>
            <a:off x="4429125" y="517525"/>
            <a:ext cx="2755900" cy="292100"/>
          </a:xfrm>
        </p:spPr>
        <p:txBody>
          <a:bodyPr/>
          <a:lstStyle>
            <a:lvl1pPr marL="0" indent="0" algn="r">
              <a:buNone/>
              <a:defRPr sz="1400">
                <a:solidFill>
                  <a:srgbClr val="0D9ECE"/>
                </a:solidFill>
                <a:latin typeface="+mn-lt"/>
              </a:defRPr>
            </a:lvl1pPr>
          </a:lstStyle>
          <a:p>
            <a:pPr lvl="0"/>
            <a:r>
              <a:rPr lang="nl-NL" sz="1400" dirty="0">
                <a:latin typeface="+mn-lt"/>
              </a:rPr>
              <a:t>BUISMANMAKELAARS.NL</a:t>
            </a:r>
            <a:endParaRPr lang="nl-NL" dirty="0"/>
          </a:p>
        </p:txBody>
      </p:sp>
    </p:spTree>
    <p:extLst>
      <p:ext uri="{BB962C8B-B14F-4D97-AF65-F5344CB8AC3E}">
        <p14:creationId xmlns:p14="http://schemas.microsoft.com/office/powerpoint/2010/main" val="107919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Tijdelijke aanduiding voor tekst 33">
            <a:extLst>
              <a:ext uri="{FF2B5EF4-FFF2-40B4-BE49-F238E27FC236}">
                <a16:creationId xmlns:a16="http://schemas.microsoft.com/office/drawing/2014/main" id="{2ECAEDA7-421F-CA41-92A4-449677D4304F}"/>
              </a:ext>
            </a:extLst>
          </p:cNvPr>
          <p:cNvSpPr>
            <a:spLocks noGrp="1"/>
          </p:cNvSpPr>
          <p:nvPr>
            <p:ph type="body" sz="quarter" idx="22" hasCustomPrompt="1"/>
          </p:nvPr>
        </p:nvSpPr>
        <p:spPr>
          <a:xfrm>
            <a:off x="1981200" y="809625"/>
            <a:ext cx="5203825" cy="430213"/>
          </a:xfrm>
        </p:spPr>
        <p:txBody>
          <a:bodyPr/>
          <a:lstStyle>
            <a:lvl1pPr marL="0" indent="0" algn="r">
              <a:buNone/>
              <a:defRPr sz="1400">
                <a:solidFill>
                  <a:srgbClr val="505150"/>
                </a:solidFill>
                <a:latin typeface="+mn-lt"/>
              </a:defRPr>
            </a:lvl1pPr>
          </a:lstStyle>
          <a:p>
            <a:pPr lvl="0"/>
            <a:r>
              <a:rPr lang="nl-NL" sz="1400" dirty="0">
                <a:latin typeface="+mn-lt"/>
              </a:rPr>
              <a:t>SCHIERSTINS 14 – DE LANDERIJEN – LELYSTAD </a:t>
            </a:r>
            <a:endParaRPr lang="nl-NL" dirty="0"/>
          </a:p>
        </p:txBody>
      </p:sp>
      <p:sp>
        <p:nvSpPr>
          <p:cNvPr id="8" name="Tijdelijke aanduiding voor tekst 23">
            <a:extLst>
              <a:ext uri="{FF2B5EF4-FFF2-40B4-BE49-F238E27FC236}">
                <a16:creationId xmlns:a16="http://schemas.microsoft.com/office/drawing/2014/main" id="{568EFC67-7845-A94B-A8C5-87D404F415EF}"/>
              </a:ext>
            </a:extLst>
          </p:cNvPr>
          <p:cNvSpPr>
            <a:spLocks noGrp="1"/>
          </p:cNvSpPr>
          <p:nvPr>
            <p:ph type="body" sz="quarter" idx="16" hasCustomPrompt="1"/>
          </p:nvPr>
        </p:nvSpPr>
        <p:spPr>
          <a:xfrm>
            <a:off x="4429125" y="517525"/>
            <a:ext cx="2755900" cy="292100"/>
          </a:xfrm>
        </p:spPr>
        <p:txBody>
          <a:bodyPr/>
          <a:lstStyle>
            <a:lvl1pPr marL="0" indent="0" algn="r">
              <a:buNone/>
              <a:defRPr sz="1400">
                <a:solidFill>
                  <a:srgbClr val="0D9ECE"/>
                </a:solidFill>
                <a:latin typeface="+mn-lt"/>
              </a:defRPr>
            </a:lvl1pPr>
          </a:lstStyle>
          <a:p>
            <a:pPr lvl="0"/>
            <a:r>
              <a:rPr lang="nl-NL" sz="1400" dirty="0">
                <a:latin typeface="+mn-lt"/>
              </a:rPr>
              <a:t>BUISMANMAKELAARS.NL</a:t>
            </a:r>
            <a:endParaRPr lang="nl-NL" dirty="0"/>
          </a:p>
        </p:txBody>
      </p:sp>
      <p:pic>
        <p:nvPicPr>
          <p:cNvPr id="9" name="Afbeelding 8">
            <a:extLst>
              <a:ext uri="{FF2B5EF4-FFF2-40B4-BE49-F238E27FC236}">
                <a16:creationId xmlns:a16="http://schemas.microsoft.com/office/drawing/2014/main" id="{F5AA7B33-09E1-0D4C-AAA5-430AF682572D}"/>
              </a:ext>
            </a:extLst>
          </p:cNvPr>
          <p:cNvPicPr>
            <a:picLocks noChangeAspect="1"/>
          </p:cNvPicPr>
          <p:nvPr userDrawn="1"/>
        </p:nvPicPr>
        <p:blipFill rotWithShape="1">
          <a:blip r:embed="rId2"/>
          <a:srcRect t="22103"/>
          <a:stretch/>
        </p:blipFill>
        <p:spPr>
          <a:xfrm>
            <a:off x="109017" y="169314"/>
            <a:ext cx="1102060" cy="833713"/>
          </a:xfrm>
          <a:prstGeom prst="rect">
            <a:avLst/>
          </a:prstGeom>
        </p:spPr>
      </p:pic>
      <p:sp>
        <p:nvSpPr>
          <p:cNvPr id="10" name="Tijdelijke aanduiding voor tekst 26">
            <a:extLst>
              <a:ext uri="{FF2B5EF4-FFF2-40B4-BE49-F238E27FC236}">
                <a16:creationId xmlns:a16="http://schemas.microsoft.com/office/drawing/2014/main" id="{B5F8CDF9-08DF-FA49-BD57-9F8935A35398}"/>
              </a:ext>
            </a:extLst>
          </p:cNvPr>
          <p:cNvSpPr>
            <a:spLocks noGrp="1"/>
          </p:cNvSpPr>
          <p:nvPr>
            <p:ph type="body" sz="quarter" idx="17" hasCustomPrompt="1"/>
          </p:nvPr>
        </p:nvSpPr>
        <p:spPr>
          <a:xfrm>
            <a:off x="860413" y="10169525"/>
            <a:ext cx="5842024" cy="519113"/>
          </a:xfrm>
        </p:spPr>
        <p:txBody>
          <a:bodyPr/>
          <a:lstStyle>
            <a:lvl1pPr marL="0" indent="0" algn="ctr">
              <a:buNone/>
              <a:defRPr sz="1000">
                <a:solidFill>
                  <a:srgbClr val="505150"/>
                </a:solidFill>
                <a:latin typeface="+mn-lt"/>
              </a:defRPr>
            </a:lvl1pPr>
          </a:lstStyle>
          <a:p>
            <a:pPr lvl="0"/>
            <a:r>
              <a:rPr lang="nl-NL" sz="1000" dirty="0">
                <a:latin typeface="+mn-lt"/>
              </a:rPr>
              <a:t>T 0320- 20 20 40 – BUISMANMAKELAARS.NL</a:t>
            </a:r>
            <a:br>
              <a:rPr lang="nl-NL" sz="1000" dirty="0">
                <a:latin typeface="+mn-lt"/>
              </a:rPr>
            </a:br>
            <a:r>
              <a:rPr lang="nl-NL" sz="1000" dirty="0">
                <a:latin typeface="+mn-lt"/>
              </a:rPr>
              <a:t>ZILVERPARKKADE 15 – 8232 WJ LELYSTAD – INFO@BUISMANMAKELAARS.NL </a:t>
            </a:r>
            <a:endParaRPr lang="nl-NL" dirty="0"/>
          </a:p>
        </p:txBody>
      </p:sp>
    </p:spTree>
    <p:extLst>
      <p:ext uri="{BB962C8B-B14F-4D97-AF65-F5344CB8AC3E}">
        <p14:creationId xmlns:p14="http://schemas.microsoft.com/office/powerpoint/2010/main" val="337736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5AA7B33-09E1-0D4C-AAA5-430AF682572D}"/>
              </a:ext>
            </a:extLst>
          </p:cNvPr>
          <p:cNvPicPr>
            <a:picLocks noChangeAspect="1"/>
          </p:cNvPicPr>
          <p:nvPr userDrawn="1"/>
        </p:nvPicPr>
        <p:blipFill rotWithShape="1">
          <a:blip r:embed="rId2"/>
          <a:srcRect t="22103"/>
          <a:stretch/>
        </p:blipFill>
        <p:spPr>
          <a:xfrm>
            <a:off x="109017" y="169314"/>
            <a:ext cx="1102060" cy="833713"/>
          </a:xfrm>
          <a:prstGeom prst="rect">
            <a:avLst/>
          </a:prstGeom>
        </p:spPr>
      </p:pic>
      <p:sp>
        <p:nvSpPr>
          <p:cNvPr id="10" name="Tijdelijke aanduiding voor tekst 26">
            <a:extLst>
              <a:ext uri="{FF2B5EF4-FFF2-40B4-BE49-F238E27FC236}">
                <a16:creationId xmlns:a16="http://schemas.microsoft.com/office/drawing/2014/main" id="{B5F8CDF9-08DF-FA49-BD57-9F8935A35398}"/>
              </a:ext>
            </a:extLst>
          </p:cNvPr>
          <p:cNvSpPr>
            <a:spLocks noGrp="1"/>
          </p:cNvSpPr>
          <p:nvPr>
            <p:ph type="body" sz="quarter" idx="17" hasCustomPrompt="1"/>
          </p:nvPr>
        </p:nvSpPr>
        <p:spPr>
          <a:xfrm>
            <a:off x="860413" y="10169525"/>
            <a:ext cx="5842024" cy="519113"/>
          </a:xfrm>
        </p:spPr>
        <p:txBody>
          <a:bodyPr/>
          <a:lstStyle>
            <a:lvl1pPr marL="0" indent="0" algn="ctr">
              <a:buNone/>
              <a:defRPr sz="1000">
                <a:solidFill>
                  <a:srgbClr val="505150"/>
                </a:solidFill>
                <a:latin typeface="+mn-lt"/>
              </a:defRPr>
            </a:lvl1pPr>
          </a:lstStyle>
          <a:p>
            <a:pPr lvl="0"/>
            <a:r>
              <a:rPr lang="nl-NL" sz="1000" dirty="0">
                <a:latin typeface="+mn-lt"/>
              </a:rPr>
              <a:t>T 0320- 20 20 40 – BUISMANMAKELAARS.NL</a:t>
            </a:r>
            <a:br>
              <a:rPr lang="nl-NL" sz="1000" dirty="0">
                <a:latin typeface="+mn-lt"/>
              </a:rPr>
            </a:br>
            <a:r>
              <a:rPr lang="nl-NL" sz="1000" dirty="0">
                <a:latin typeface="+mn-lt"/>
              </a:rPr>
              <a:t>ZILVERPARKKADE 15 – 8232 WJ LELYSTAD – INFO@BUISMANMAKELAARS.NL </a:t>
            </a:r>
            <a:endParaRPr lang="nl-NL" dirty="0"/>
          </a:p>
        </p:txBody>
      </p:sp>
    </p:spTree>
    <p:extLst>
      <p:ext uri="{BB962C8B-B14F-4D97-AF65-F5344CB8AC3E}">
        <p14:creationId xmlns:p14="http://schemas.microsoft.com/office/powerpoint/2010/main" val="89569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377825" y="428625"/>
            <a:ext cx="6807200" cy="1781175"/>
          </a:xfrm>
          <a:prstGeom prst="rect">
            <a:avLst/>
          </a:prstGeom>
          <a:noFill/>
          <a:ln w="9525">
            <a:noFill/>
            <a:miter lim="800000"/>
            <a:headEnd/>
            <a:tailEnd/>
          </a:ln>
        </p:spPr>
        <p:txBody>
          <a:bodyPr vert="horz" wrap="square" lIns="99551" tIns="49775" rIns="99551" bIns="49775" numCol="1" anchor="ctr" anchorCtr="0" compatLnSpc="1">
            <a:prstTxWarp prst="textNoShape">
              <a:avLst/>
            </a:prstTxWarp>
          </a:bodyPr>
          <a:lstStyle/>
          <a:p>
            <a:pPr lvl="0"/>
            <a:r>
              <a:rPr lang="nl-NL"/>
              <a:t>Titelstijl van model bewerken</a:t>
            </a:r>
          </a:p>
        </p:txBody>
      </p:sp>
      <p:sp>
        <p:nvSpPr>
          <p:cNvPr id="1027" name="Tijdelijke aanduiding voor tekst 2"/>
          <p:cNvSpPr>
            <a:spLocks noGrp="1"/>
          </p:cNvSpPr>
          <p:nvPr>
            <p:ph type="body" idx="1"/>
          </p:nvPr>
        </p:nvSpPr>
        <p:spPr bwMode="auto">
          <a:xfrm>
            <a:off x="377825" y="2493963"/>
            <a:ext cx="6807200" cy="7054850"/>
          </a:xfrm>
          <a:prstGeom prst="rect">
            <a:avLst/>
          </a:prstGeom>
          <a:noFill/>
          <a:ln w="9525">
            <a:noFill/>
            <a:miter lim="800000"/>
            <a:headEnd/>
            <a:tailEnd/>
          </a:ln>
        </p:spPr>
        <p:txBody>
          <a:bodyPr vert="horz" wrap="square" lIns="99551" tIns="49775" rIns="99551" bIns="49775"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7825" y="9906000"/>
            <a:ext cx="1765300" cy="569913"/>
          </a:xfrm>
          <a:prstGeom prst="rect">
            <a:avLst/>
          </a:prstGeom>
        </p:spPr>
        <p:txBody>
          <a:bodyPr vert="horz" lIns="99551" tIns="49775" rIns="99551" bIns="49775" rtlCol="0" anchor="ctr"/>
          <a:lstStyle>
            <a:lvl1pPr algn="l" defTabSz="497754" fontAlgn="auto">
              <a:spcBef>
                <a:spcPts val="0"/>
              </a:spcBef>
              <a:spcAft>
                <a:spcPts val="0"/>
              </a:spcAft>
              <a:defRPr sz="1300" smtClean="0">
                <a:solidFill>
                  <a:schemeClr val="tx1">
                    <a:tint val="75000"/>
                  </a:schemeClr>
                </a:solidFill>
                <a:latin typeface="Titillium WebBold"/>
                <a:ea typeface="+mn-ea"/>
                <a:cs typeface="+mn-cs"/>
              </a:defRPr>
            </a:lvl1pPr>
          </a:lstStyle>
          <a:p>
            <a:pPr>
              <a:defRPr/>
            </a:pPr>
            <a:fld id="{0E1FC74A-B3F4-7F4C-BA6C-21A8B65F2D0A}" type="datetime1">
              <a:rPr lang="nl-NL"/>
              <a:pPr>
                <a:defRPr/>
              </a:pPr>
              <a:t>04-06-2024</a:t>
            </a:fld>
            <a:endParaRPr lang="nl-NL" dirty="0"/>
          </a:p>
        </p:txBody>
      </p:sp>
      <p:sp>
        <p:nvSpPr>
          <p:cNvPr id="5" name="Tijdelijke aanduiding voor voettekst 4"/>
          <p:cNvSpPr>
            <a:spLocks noGrp="1"/>
          </p:cNvSpPr>
          <p:nvPr>
            <p:ph type="ftr" sz="quarter" idx="3"/>
          </p:nvPr>
        </p:nvSpPr>
        <p:spPr>
          <a:xfrm>
            <a:off x="2584450" y="9906000"/>
            <a:ext cx="2393950" cy="569913"/>
          </a:xfrm>
          <a:prstGeom prst="rect">
            <a:avLst/>
          </a:prstGeom>
        </p:spPr>
        <p:txBody>
          <a:bodyPr vert="horz" lIns="99551" tIns="49775" rIns="99551" bIns="49775" rtlCol="0" anchor="ctr"/>
          <a:lstStyle>
            <a:lvl1pPr algn="ctr" defTabSz="497754" fontAlgn="auto">
              <a:spcBef>
                <a:spcPts val="0"/>
              </a:spcBef>
              <a:spcAft>
                <a:spcPts val="0"/>
              </a:spcAft>
              <a:defRPr sz="1300" dirty="0">
                <a:solidFill>
                  <a:schemeClr val="tx1">
                    <a:tint val="75000"/>
                  </a:schemeClr>
                </a:solidFill>
                <a:latin typeface="Titillium WebBold"/>
                <a:ea typeface="+mn-ea"/>
                <a:cs typeface="+mn-cs"/>
              </a:defRPr>
            </a:lvl1pPr>
          </a:lstStyle>
          <a:p>
            <a:pPr>
              <a:defRPr/>
            </a:pPr>
            <a:endParaRPr lang="nl-NL"/>
          </a:p>
        </p:txBody>
      </p:sp>
      <p:sp>
        <p:nvSpPr>
          <p:cNvPr id="6" name="Tijdelijke aanduiding voor dianummer 5"/>
          <p:cNvSpPr>
            <a:spLocks noGrp="1"/>
          </p:cNvSpPr>
          <p:nvPr>
            <p:ph type="sldNum" sz="quarter" idx="4"/>
          </p:nvPr>
        </p:nvSpPr>
        <p:spPr>
          <a:xfrm>
            <a:off x="5419725" y="9906000"/>
            <a:ext cx="1765300" cy="569913"/>
          </a:xfrm>
          <a:prstGeom prst="rect">
            <a:avLst/>
          </a:prstGeom>
        </p:spPr>
        <p:txBody>
          <a:bodyPr vert="horz" lIns="99551" tIns="49775" rIns="99551" bIns="49775" rtlCol="0" anchor="ctr"/>
          <a:lstStyle>
            <a:lvl1pPr algn="r" defTabSz="497754" fontAlgn="auto">
              <a:spcBef>
                <a:spcPts val="0"/>
              </a:spcBef>
              <a:spcAft>
                <a:spcPts val="0"/>
              </a:spcAft>
              <a:defRPr sz="1300" smtClean="0">
                <a:solidFill>
                  <a:schemeClr val="tx1">
                    <a:tint val="75000"/>
                  </a:schemeClr>
                </a:solidFill>
                <a:latin typeface="Titillium WebBold"/>
                <a:ea typeface="+mn-ea"/>
                <a:cs typeface="+mn-cs"/>
              </a:defRPr>
            </a:lvl1pPr>
          </a:lstStyle>
          <a:p>
            <a:pPr>
              <a:defRPr/>
            </a:pPr>
            <a:fld id="{A581918C-D711-E342-AC11-A1A48DA73F5E}" type="slidenum">
              <a:rPr lang="nl-NL"/>
              <a:pPr>
                <a:defRPr/>
              </a:pPr>
              <a:t>‹nr.›</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txStyles>
    <p:titleStyle>
      <a:lvl1pPr algn="ctr" defTabSz="496888" rtl="0" eaLnBrk="1" fontAlgn="base" hangingPunct="1">
        <a:spcBef>
          <a:spcPct val="0"/>
        </a:spcBef>
        <a:spcAft>
          <a:spcPct val="0"/>
        </a:spcAft>
        <a:defRPr sz="4800" kern="1200">
          <a:solidFill>
            <a:schemeClr val="tx1"/>
          </a:solidFill>
          <a:latin typeface="Titillium WebBold"/>
          <a:ea typeface="ＭＳ Ｐゴシック" charset="-128"/>
          <a:cs typeface="ＭＳ Ｐゴシック" charset="-128"/>
        </a:defRPr>
      </a:lvl1pPr>
      <a:lvl2pPr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2pPr>
      <a:lvl3pPr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3pPr>
      <a:lvl4pPr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4pPr>
      <a:lvl5pPr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5pPr>
      <a:lvl6pPr marL="457200"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6pPr>
      <a:lvl7pPr marL="914400"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7pPr>
      <a:lvl8pPr marL="1371600"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8pPr>
      <a:lvl9pPr marL="1828800" algn="ctr" defTabSz="496888" rtl="0" eaLnBrk="1" fontAlgn="base" hangingPunct="1">
        <a:spcBef>
          <a:spcPct val="0"/>
        </a:spcBef>
        <a:spcAft>
          <a:spcPct val="0"/>
        </a:spcAft>
        <a:defRPr sz="4800">
          <a:solidFill>
            <a:schemeClr val="tx1"/>
          </a:solidFill>
          <a:latin typeface="Titillium WebBold" charset="0"/>
          <a:ea typeface="ＭＳ Ｐゴシック" charset="-128"/>
          <a:cs typeface="ＭＳ Ｐゴシック" charset="-128"/>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Titillium WebBold"/>
          <a:ea typeface="ＭＳ Ｐゴシック" charset="-128"/>
          <a:cs typeface="ＭＳ Ｐゴシック" charset="-128"/>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Titillium WebBold"/>
          <a:ea typeface="ＭＳ Ｐゴシック" charset="-128"/>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Titillium WebBold"/>
          <a:ea typeface="ＭＳ Ｐゴシック" charset="-128"/>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Titillium WebBold"/>
          <a:ea typeface="ＭＳ Ｐゴシック" charset="-128"/>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Titillium WebBold"/>
          <a:ea typeface="ＭＳ Ｐゴシック" charset="-128"/>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nl-NL"/>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nul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8C061117-4CFF-9E49-8F3B-F187C8DFDE72}"/>
              </a:ext>
            </a:extLst>
          </p:cNvPr>
          <p:cNvPicPr>
            <a:picLocks noGrp="1" noChangeAspect="1"/>
          </p:cNvPicPr>
          <p:nvPr>
            <p:ph type="pic" sz="quarter" idx="15"/>
          </p:nvPr>
        </p:nvPicPr>
        <p:blipFill>
          <a:blip r:embed="rId3"/>
          <a:srcRect l="793" r="793"/>
          <a:stretch>
            <a:fillRect/>
          </a:stretch>
        </p:blipFill>
        <p:spPr>
          <a:prstGeom prst="rect">
            <a:avLst/>
          </a:prstGeom>
          <a:ln>
            <a:noFill/>
          </a:ln>
          <a:effectLst>
            <a:softEdge rad="112500"/>
          </a:effectLst>
        </p:spPr>
      </p:pic>
      <p:sp>
        <p:nvSpPr>
          <p:cNvPr id="12" name="Tijdelijke aanduiding voor tekst 11">
            <a:extLst>
              <a:ext uri="{FF2B5EF4-FFF2-40B4-BE49-F238E27FC236}">
                <a16:creationId xmlns:a16="http://schemas.microsoft.com/office/drawing/2014/main" id="{8BCE0DEE-0D4B-EC49-80A7-0906FB754B5C}"/>
              </a:ext>
            </a:extLst>
          </p:cNvPr>
          <p:cNvSpPr>
            <a:spLocks noGrp="1"/>
          </p:cNvSpPr>
          <p:nvPr>
            <p:ph type="body" sz="quarter" idx="16"/>
          </p:nvPr>
        </p:nvSpPr>
        <p:spPr/>
        <p:txBody>
          <a:bodyPr/>
          <a:lstStyle/>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004D1D0-FA40-C541-88BE-6A03A7557EAA}"/>
              </a:ext>
            </a:extLst>
          </p:cNvPr>
          <p:cNvSpPr>
            <a:spLocks noGrp="1"/>
          </p:cNvSpPr>
          <p:nvPr>
            <p:ph type="body" sz="quarter" idx="15"/>
          </p:nvPr>
        </p:nvSpPr>
        <p:spPr/>
        <p:txBody>
          <a:bodyPr/>
          <a:lstStyle/>
          <a:p>
            <a:endParaRPr lang="nl-NL"/>
          </a:p>
        </p:txBody>
      </p:sp>
      <p:sp>
        <p:nvSpPr>
          <p:cNvPr id="11" name="Tekstvak 10">
            <a:extLst>
              <a:ext uri="{FF2B5EF4-FFF2-40B4-BE49-F238E27FC236}">
                <a16:creationId xmlns:a16="http://schemas.microsoft.com/office/drawing/2014/main" id="{9383E83F-34E0-E888-1792-A1E7FD772AD5}"/>
              </a:ext>
            </a:extLst>
          </p:cNvPr>
          <p:cNvSpPr txBox="1"/>
          <p:nvPr/>
        </p:nvSpPr>
        <p:spPr>
          <a:xfrm>
            <a:off x="1086469" y="879823"/>
            <a:ext cx="5389909" cy="400050"/>
          </a:xfrm>
          <a:prstGeom prst="rect">
            <a:avLst/>
          </a:prstGeom>
          <a:noFill/>
        </p:spPr>
        <p:txBody>
          <a:bodyPr wrap="square" lIns="0" tIns="0" rIns="0" bIns="0">
            <a:prstTxWarp prst="textNoShape">
              <a:avLst/>
            </a:prstTxWarp>
            <a:spAutoFit/>
          </a:bodyPr>
          <a:lstStyle/>
          <a:p>
            <a:pPr algn="ctr"/>
            <a:r>
              <a:rPr lang="nl-NL" sz="2600" dirty="0">
                <a:solidFill>
                  <a:srgbClr val="505150"/>
                </a:solidFill>
                <a:latin typeface="+mn-lt"/>
                <a:ea typeface="Titillium WebSemiBold" charset="0"/>
                <a:cs typeface="Titillium WebSemiBold" charset="0"/>
              </a:rPr>
              <a:t>LOCATIE &amp; KADASTRALE KAART</a:t>
            </a:r>
          </a:p>
        </p:txBody>
      </p:sp>
      <p:pic>
        <p:nvPicPr>
          <p:cNvPr id="12" name="Tijdelijke aanduiding voor afbeelding 10">
            <a:extLst>
              <a:ext uri="{FF2B5EF4-FFF2-40B4-BE49-F238E27FC236}">
                <a16:creationId xmlns:a16="http://schemas.microsoft.com/office/drawing/2014/main" id="{B64E3B08-7F17-0149-BD9B-40DEB3C12C3B}"/>
              </a:ext>
            </a:extLst>
          </p:cNvPr>
          <p:cNvPicPr>
            <a:picLocks noChangeAspect="1"/>
          </p:cNvPicPr>
          <p:nvPr/>
        </p:nvPicPr>
        <p:blipFill>
          <a:blip r:embed="rId3"/>
          <a:srcRect l="5636" r="5636"/>
          <a:stretch>
            <a:fillRect/>
          </a:stretch>
        </p:blipFill>
        <p:spPr>
          <a:xfrm>
            <a:off x="1693863" y="7720013"/>
            <a:ext cx="4103687" cy="2400300"/>
          </a:xfrm>
          <a:prstGeom prst="rect">
            <a:avLst/>
          </a:prstGeom>
          <a:ln>
            <a:noFill/>
          </a:ln>
          <a:effectLst>
            <a:softEdge rad="112500"/>
          </a:effectLst>
        </p:spPr>
      </p:pic>
    </p:spTree>
    <p:extLst>
      <p:ext uri="{BB962C8B-B14F-4D97-AF65-F5344CB8AC3E}">
        <p14:creationId xmlns:p14="http://schemas.microsoft.com/office/powerpoint/2010/main" val="221938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3865563" y="509588"/>
            <a:ext cx="3319462" cy="312737"/>
          </a:xfrm>
        </p:spPr>
        <p:txBody>
          <a:bodyPr anchor="t"/>
          <a:lstStyle/>
          <a:p>
            <a:pPr algn="r"/>
            <a:r>
              <a:rPr lang="nl-NL" sz="1300" dirty="0">
                <a:solidFill>
                  <a:srgbClr val="00B0F0"/>
                </a:solidFill>
                <a:latin typeface="Titillium WebSemiBold" charset="0"/>
                <a:ea typeface="Titillium WebSemiBold" charset="0"/>
                <a:cs typeface="Titillium WebSemiBold" charset="0"/>
              </a:rPr>
              <a:t>BUISMANMAKELAARS.NL</a:t>
            </a:r>
          </a:p>
        </p:txBody>
      </p:sp>
      <p:sp>
        <p:nvSpPr>
          <p:cNvPr id="4" name="Tijdelijke aanduiding voor voettekst 3"/>
          <p:cNvSpPr>
            <a:spLocks noGrp="1"/>
          </p:cNvSpPr>
          <p:nvPr>
            <p:ph type="ftr" sz="quarter" idx="4294967295"/>
          </p:nvPr>
        </p:nvSpPr>
        <p:spPr>
          <a:xfrm>
            <a:off x="377825" y="10120313"/>
            <a:ext cx="6807200" cy="568325"/>
          </a:xfrm>
        </p:spPr>
        <p:txBody>
          <a:bodyPr/>
          <a:lstStyle/>
          <a:p>
            <a:pPr>
              <a:defRPr/>
            </a:pPr>
            <a:r>
              <a:rPr lang="nl-NL" sz="1000" cap="all" spc="100" dirty="0">
                <a:solidFill>
                  <a:srgbClr val="505150"/>
                </a:solidFill>
                <a:latin typeface="+mn-lt"/>
                <a:cs typeface="Zapf Dingbats" charset="2"/>
              </a:rPr>
              <a:t>T</a:t>
            </a:r>
            <a:r>
              <a:rPr lang="nl-NL" sz="1200" cap="all" spc="100" dirty="0">
                <a:solidFill>
                  <a:srgbClr val="505150"/>
                </a:solidFill>
                <a:latin typeface="Zapf Dingbats" charset="2"/>
                <a:cs typeface="Zapf Dingbats" charset="2"/>
              </a:rPr>
              <a:t> </a:t>
            </a:r>
            <a:r>
              <a:rPr lang="nl-NL" sz="1000" cap="all" spc="100" dirty="0">
                <a:solidFill>
                  <a:srgbClr val="505150"/>
                </a:solidFill>
                <a:latin typeface="+mn-lt"/>
                <a:cs typeface="Titillium WebBold"/>
              </a:rPr>
              <a:t>0320-20 20 40  •  BuismanMakelaars.nl </a:t>
            </a:r>
            <a:br>
              <a:rPr lang="nl-NL" sz="1000" cap="all" spc="100" dirty="0">
                <a:solidFill>
                  <a:srgbClr val="505150"/>
                </a:solidFill>
                <a:latin typeface="+mn-lt"/>
                <a:cs typeface="Titillium WebBold"/>
              </a:rPr>
            </a:br>
            <a:r>
              <a:rPr lang="nl-NL" sz="1000" cap="all" spc="100" dirty="0">
                <a:solidFill>
                  <a:srgbClr val="505150"/>
                </a:solidFill>
                <a:latin typeface="+mn-lt"/>
                <a:cs typeface="Titillium WebBold"/>
              </a:rPr>
              <a:t>Zilverparkkade 15  •  8232 WJ Lelystad  •  info@buismanmakelaars.nl </a:t>
            </a:r>
          </a:p>
        </p:txBody>
      </p:sp>
      <p:sp>
        <p:nvSpPr>
          <p:cNvPr id="12" name="Tekstvak 11"/>
          <p:cNvSpPr txBox="1"/>
          <p:nvPr/>
        </p:nvSpPr>
        <p:spPr>
          <a:xfrm>
            <a:off x="938609" y="1031875"/>
            <a:ext cx="5685631" cy="400050"/>
          </a:xfrm>
          <a:prstGeom prst="rect">
            <a:avLst/>
          </a:prstGeom>
          <a:noFill/>
        </p:spPr>
        <p:txBody>
          <a:bodyPr wrap="square" lIns="0" tIns="0" rIns="0" bIns="0">
            <a:prstTxWarp prst="textNoShape">
              <a:avLst/>
            </a:prstTxWarp>
            <a:spAutoFit/>
          </a:bodyPr>
          <a:lstStyle/>
          <a:p>
            <a:r>
              <a:rPr lang="nl-NL" sz="2600" u="sng" dirty="0">
                <a:solidFill>
                  <a:srgbClr val="505150"/>
                </a:solidFill>
                <a:latin typeface="+mn-lt"/>
                <a:ea typeface="Titillium WebSemiBold" charset="0"/>
                <a:cs typeface="Titillium WebSemiBold" charset="0"/>
              </a:rPr>
              <a:t>INFORMATIE BELASTINGEN &amp; HEFFINGEN</a:t>
            </a:r>
          </a:p>
        </p:txBody>
      </p:sp>
      <p:pic>
        <p:nvPicPr>
          <p:cNvPr id="38917" name="Afbeelding 17"/>
          <p:cNvPicPr>
            <a:picLocks noChangeAspect="1"/>
          </p:cNvPicPr>
          <p:nvPr/>
        </p:nvPicPr>
        <p:blipFill>
          <a:blip r:embed="rId3"/>
          <a:srcRect/>
          <a:stretch>
            <a:fillRect/>
          </a:stretch>
        </p:blipFill>
        <p:spPr bwMode="auto">
          <a:xfrm>
            <a:off x="619125" y="1685925"/>
            <a:ext cx="6413500" cy="2813050"/>
          </a:xfrm>
          <a:prstGeom prst="rect">
            <a:avLst/>
          </a:prstGeom>
          <a:noFill/>
          <a:ln w="9525">
            <a:noFill/>
            <a:miter lim="800000"/>
            <a:headEnd/>
            <a:tailEnd/>
          </a:ln>
        </p:spPr>
      </p:pic>
      <p:sp>
        <p:nvSpPr>
          <p:cNvPr id="38918" name="Tekstvak 20"/>
          <p:cNvSpPr txBox="1">
            <a:spLocks noChangeArrowheads="1"/>
          </p:cNvSpPr>
          <p:nvPr/>
        </p:nvSpPr>
        <p:spPr bwMode="auto">
          <a:xfrm>
            <a:off x="619125" y="5497513"/>
            <a:ext cx="3246438" cy="4847481"/>
          </a:xfrm>
          <a:prstGeom prst="rect">
            <a:avLst/>
          </a:prstGeom>
          <a:noFill/>
          <a:ln w="9525">
            <a:noFill/>
            <a:miter lim="800000"/>
            <a:headEnd/>
            <a:tailEnd/>
          </a:ln>
        </p:spPr>
        <p:txBody>
          <a:bodyPr wrap="square" lIns="0" tIns="0" bIns="0">
            <a:prstTxWarp prst="textNoShape">
              <a:avLst/>
            </a:prstTxWarp>
            <a:spAutoFit/>
          </a:bodyPr>
          <a:lstStyle/>
          <a:p>
            <a:r>
              <a:rPr lang="nl-NL" sz="1050" b="1" dirty="0">
                <a:latin typeface="+mn-lt"/>
                <a:ea typeface="Tamil Sangam MN" charset="0"/>
                <a:cs typeface="Tamil Sangam MN" charset="0"/>
              </a:rPr>
              <a:t>Onroerendezaakbelasting - ozb - (eigen woning)</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0,1193% van de WOZ-waarde</a:t>
            </a:r>
          </a:p>
          <a:p>
            <a:r>
              <a:rPr lang="nl-NL" sz="1050" dirty="0">
                <a:latin typeface="+mn-lt"/>
                <a:ea typeface="Tamil Sangam MN" charset="0"/>
                <a:cs typeface="Tamil Sangam MN" charset="0"/>
              </a:rPr>
              <a:t> </a:t>
            </a:r>
          </a:p>
          <a:p>
            <a:r>
              <a:rPr lang="nl-NL" sz="1050" b="1" dirty="0">
                <a:latin typeface="+mn-lt"/>
                <a:ea typeface="Tamil Sangam MN" charset="0"/>
                <a:cs typeface="Tamil Sangam MN" charset="0"/>
              </a:rPr>
              <a:t>Onroerendezaakbelasting - ozb - (niet-woning)</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Eigenaar: 0, 5136% van de WOZ-waarde</a:t>
            </a:r>
          </a:p>
          <a:p>
            <a:pPr lvl="0"/>
            <a:r>
              <a:rPr lang="nl-NL" sz="1050" dirty="0">
                <a:latin typeface="+mn-lt"/>
                <a:ea typeface="Tamil Sangam MN" charset="0"/>
                <a:cs typeface="Tamil Sangam MN" charset="0"/>
              </a:rPr>
              <a:t>Gebruikers: 0,2727% </a:t>
            </a:r>
            <a:br>
              <a:rPr lang="nl-NL" sz="1050" dirty="0">
                <a:latin typeface="+mn-lt"/>
                <a:ea typeface="Tamil Sangam MN" charset="0"/>
                <a:cs typeface="Tamil Sangam MN" charset="0"/>
              </a:rPr>
            </a:br>
            <a:endParaRPr lang="nl-NL" sz="1050" dirty="0">
              <a:latin typeface="+mn-lt"/>
              <a:ea typeface="Tamil Sangam MN" charset="0"/>
              <a:cs typeface="Tamil Sangam MN" charset="0"/>
            </a:endParaRPr>
          </a:p>
          <a:p>
            <a:r>
              <a:rPr lang="nl-NL" sz="1050" b="1" dirty="0">
                <a:latin typeface="+mn-lt"/>
                <a:ea typeface="Tamil Sangam MN" charset="0"/>
                <a:cs typeface="Tamil Sangam MN" charset="0"/>
              </a:rPr>
              <a:t>Afvalstoffenheffing</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€ 326,16 (1 persoonshuishouden)</a:t>
            </a:r>
          </a:p>
          <a:p>
            <a:pPr lvl="0"/>
            <a:r>
              <a:rPr lang="nl-NL" sz="1050" dirty="0">
                <a:latin typeface="+mn-lt"/>
                <a:ea typeface="Tamil Sangam MN" charset="0"/>
                <a:cs typeface="Tamil Sangam MN" charset="0"/>
              </a:rPr>
              <a:t>€ 370,20 (2 persoonshuishouden)</a:t>
            </a:r>
          </a:p>
          <a:p>
            <a:r>
              <a:rPr lang="nl-NL" sz="1050" dirty="0">
                <a:latin typeface="+mn-lt"/>
                <a:ea typeface="Tamil Sangam MN" charset="0"/>
                <a:cs typeface="Tamil Sangam MN" charset="0"/>
              </a:rPr>
              <a:t>€ 407,04 (3 persoonshuishouden)</a:t>
            </a:r>
          </a:p>
          <a:p>
            <a:r>
              <a:rPr lang="nl-NL" sz="1050" dirty="0">
                <a:latin typeface="+mn-lt"/>
                <a:ea typeface="Tamil Sangam MN" charset="0"/>
                <a:cs typeface="Tamil Sangam MN" charset="0"/>
              </a:rPr>
              <a:t>€ 478,92 (4 of meerpersoonshuishouden)</a:t>
            </a:r>
          </a:p>
          <a:p>
            <a:br>
              <a:rPr lang="nl-NL" sz="1050" dirty="0">
                <a:latin typeface="+mn-lt"/>
                <a:ea typeface="Tamil Sangam MN" charset="0"/>
                <a:cs typeface="Tamil Sangam MN" charset="0"/>
              </a:rPr>
            </a:br>
            <a:r>
              <a:rPr lang="nl-NL" sz="1050" b="1" dirty="0">
                <a:latin typeface="+mn-lt"/>
                <a:ea typeface="Tamil Sangam MN" charset="0"/>
                <a:cs typeface="Tamil Sangam MN" charset="0"/>
              </a:rPr>
              <a:t>Rioolheffing</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€ 127,20 (1-persoonshuishouden)</a:t>
            </a:r>
          </a:p>
          <a:p>
            <a:pPr lvl="0"/>
            <a:r>
              <a:rPr lang="nl-NL" sz="1050" dirty="0">
                <a:latin typeface="+mn-lt"/>
                <a:ea typeface="Tamil Sangam MN" charset="0"/>
                <a:cs typeface="Tamil Sangam MN" charset="0"/>
              </a:rPr>
              <a:t>€ 180,00 (2-persoonshuishouden)</a:t>
            </a:r>
          </a:p>
          <a:p>
            <a:pPr lvl="0"/>
            <a:r>
              <a:rPr lang="nl-NL" sz="1050" dirty="0">
                <a:latin typeface="+mn-lt"/>
                <a:ea typeface="Tamil Sangam MN" charset="0"/>
                <a:cs typeface="Tamil Sangam MN" charset="0"/>
              </a:rPr>
              <a:t>€ 222,36 (3-persoonshuishouden)</a:t>
            </a:r>
          </a:p>
          <a:p>
            <a:pPr lvl="0"/>
            <a:r>
              <a:rPr lang="nl-NL" sz="1050" dirty="0">
                <a:latin typeface="+mn-lt"/>
                <a:ea typeface="Tamil Sangam MN" charset="0"/>
                <a:cs typeface="Tamil Sangam MN" charset="0"/>
              </a:rPr>
              <a:t>€ 304,92 (4 of meerpersoonshuishouden)</a:t>
            </a:r>
          </a:p>
          <a:p>
            <a:pPr lvl="0"/>
            <a:r>
              <a:rPr lang="nl-NL" sz="1050" dirty="0">
                <a:latin typeface="+mn-lt"/>
                <a:ea typeface="Tamil Sangam MN" charset="0"/>
                <a:cs typeface="Tamil Sangam MN" charset="0"/>
              </a:rPr>
              <a:t>0.0836% (rioolheffing niet-woning eigenaren) </a:t>
            </a:r>
          </a:p>
          <a:p>
            <a:r>
              <a:rPr lang="nl-NL" sz="1050" dirty="0">
                <a:latin typeface="+mn-lt"/>
                <a:ea typeface="Tamil Sangam MN" charset="0"/>
                <a:cs typeface="Tamil Sangam MN" charset="0"/>
              </a:rPr>
              <a:t> </a:t>
            </a:r>
          </a:p>
          <a:p>
            <a:r>
              <a:rPr lang="nl-NL" sz="1050" b="1" dirty="0">
                <a:latin typeface="+mn-lt"/>
                <a:ea typeface="Tamil Sangam MN" charset="0"/>
                <a:cs typeface="Tamil Sangam MN" charset="0"/>
              </a:rPr>
              <a:t>Watersysteemheffing (Waterschap – Zuiderzeeland)</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Ingezetenen: 88,86 per woonruimte </a:t>
            </a:r>
          </a:p>
          <a:p>
            <a:pPr lvl="0"/>
            <a:r>
              <a:rPr lang="nl-NL" sz="1050" dirty="0">
                <a:latin typeface="+mn-lt"/>
                <a:ea typeface="Tamil Sangam MN" charset="0"/>
                <a:cs typeface="Tamil Sangam MN" charset="0"/>
              </a:rPr>
              <a:t>Gebouwd: 0,0410% van de WOZ-waarde </a:t>
            </a:r>
          </a:p>
          <a:p>
            <a:pPr lvl="0"/>
            <a:r>
              <a:rPr lang="nl-NL" sz="1050" dirty="0">
                <a:latin typeface="+mn-lt"/>
                <a:ea typeface="Tamil Sangam MN" charset="0"/>
                <a:cs typeface="Tamil Sangam MN" charset="0"/>
              </a:rPr>
              <a:t>Onbebouwde grond: € 102,95 per hectare </a:t>
            </a:r>
          </a:p>
          <a:p>
            <a:pPr lvl="0"/>
            <a:r>
              <a:rPr lang="nl-NL" sz="1050" dirty="0">
                <a:latin typeface="+mn-lt"/>
                <a:ea typeface="Tamil Sangam MN" charset="0"/>
                <a:cs typeface="Tamil Sangam MN" charset="0"/>
              </a:rPr>
              <a:t>Natuurterrein: </a:t>
            </a:r>
            <a:r>
              <a:rPr lang="nl-NL" sz="1050">
                <a:latin typeface="+mn-lt"/>
                <a:ea typeface="Tamil Sangam MN" charset="0"/>
                <a:cs typeface="Tamil Sangam MN" charset="0"/>
              </a:rPr>
              <a:t>€ 10,26 </a:t>
            </a:r>
            <a:r>
              <a:rPr lang="nl-NL" sz="1050" dirty="0">
                <a:latin typeface="+mn-lt"/>
                <a:ea typeface="Tamil Sangam MN" charset="0"/>
                <a:cs typeface="Tamil Sangam MN" charset="0"/>
              </a:rPr>
              <a:t>per hectare</a:t>
            </a:r>
          </a:p>
          <a:p>
            <a:r>
              <a:rPr lang="nl-NL" sz="1050" b="1" dirty="0">
                <a:latin typeface="+mn-lt"/>
                <a:ea typeface="Tamil Sangam MN" charset="0"/>
                <a:cs typeface="Tamil Sangam MN" charset="0"/>
              </a:rPr>
              <a:t> </a:t>
            </a:r>
            <a:endParaRPr lang="nl-NL" sz="1050" dirty="0">
              <a:latin typeface="+mn-lt"/>
              <a:ea typeface="Tamil Sangam MN" charset="0"/>
              <a:cs typeface="Tamil Sangam MN" charset="0"/>
            </a:endParaRPr>
          </a:p>
          <a:p>
            <a:r>
              <a:rPr lang="nl-NL" sz="1050" b="1" dirty="0">
                <a:latin typeface="+mn-lt"/>
                <a:ea typeface="Tamil Sangam MN" charset="0"/>
                <a:cs typeface="Tamil Sangam MN" charset="0"/>
              </a:rPr>
              <a:t>Hondenbelasting</a:t>
            </a:r>
            <a:endParaRPr lang="nl-NL" sz="1050" dirty="0">
              <a:latin typeface="+mn-lt"/>
              <a:ea typeface="Tamil Sangam MN" charset="0"/>
              <a:cs typeface="Tamil Sangam MN" charset="0"/>
            </a:endParaRPr>
          </a:p>
          <a:p>
            <a:pPr lvl="0"/>
            <a:r>
              <a:rPr lang="nl-NL" sz="1050" dirty="0">
                <a:latin typeface="+mn-lt"/>
                <a:ea typeface="Tamil Sangam MN" charset="0"/>
                <a:cs typeface="Tamil Sangam MN" charset="0"/>
              </a:rPr>
              <a:t>Per hond: € 46,56</a:t>
            </a:r>
          </a:p>
          <a:p>
            <a:pPr lvl="0"/>
            <a:r>
              <a:rPr lang="nl-NL" sz="1050" dirty="0">
                <a:latin typeface="+mn-lt"/>
                <a:ea typeface="Tamil Sangam MN" charset="0"/>
                <a:cs typeface="Tamil Sangam MN" charset="0"/>
              </a:rPr>
              <a:t>Kenneltarief (4 honden en meer): € 186,00</a:t>
            </a:r>
          </a:p>
        </p:txBody>
      </p:sp>
      <p:sp>
        <p:nvSpPr>
          <p:cNvPr id="38919" name="Tekstvak 21"/>
          <p:cNvSpPr txBox="1">
            <a:spLocks noChangeArrowheads="1"/>
          </p:cNvSpPr>
          <p:nvPr/>
        </p:nvSpPr>
        <p:spPr bwMode="auto">
          <a:xfrm>
            <a:off x="3865563" y="5497513"/>
            <a:ext cx="3167062" cy="3347070"/>
          </a:xfrm>
          <a:prstGeom prst="rect">
            <a:avLst/>
          </a:prstGeom>
          <a:noFill/>
          <a:ln w="9525">
            <a:noFill/>
            <a:miter lim="800000"/>
            <a:headEnd/>
            <a:tailEnd/>
          </a:ln>
        </p:spPr>
        <p:txBody>
          <a:bodyPr lIns="0" tIns="0" rIns="0" bIns="0">
            <a:prstTxWarp prst="textNoShape">
              <a:avLst/>
            </a:prstTxWarp>
            <a:spAutoFit/>
          </a:bodyPr>
          <a:lstStyle/>
          <a:p>
            <a:r>
              <a:rPr lang="nl-NL" sz="1050" b="1" dirty="0">
                <a:latin typeface="+mn-lt"/>
                <a:ea typeface="Tamil Sangam MN" charset="0"/>
                <a:cs typeface="Tamil Sangam MN" charset="0"/>
              </a:rPr>
              <a:t>Gemeente Lelystad:  </a:t>
            </a:r>
            <a:br>
              <a:rPr lang="nl-NL" sz="1050" dirty="0">
                <a:latin typeface="+mn-lt"/>
                <a:ea typeface="Tamil Sangam MN" charset="0"/>
                <a:cs typeface="Tamil Sangam MN" charset="0"/>
              </a:rPr>
            </a:br>
            <a:r>
              <a:rPr lang="nl-NL" sz="1050" dirty="0">
                <a:latin typeface="+mn-lt"/>
                <a:ea typeface="Tamil Sangam MN" charset="0"/>
                <a:cs typeface="Tamil Sangam MN" charset="0"/>
              </a:rPr>
              <a:t>Stadhuisplein 2, 8232 ZX  Lelystad, Tel. 14 0320 </a:t>
            </a:r>
            <a:br>
              <a:rPr lang="nl-NL" sz="1050" dirty="0">
                <a:latin typeface="+mn-lt"/>
                <a:ea typeface="Tamil Sangam MN" charset="0"/>
                <a:cs typeface="Tamil Sangam MN" charset="0"/>
              </a:rPr>
            </a:br>
            <a:r>
              <a:rPr lang="nl-NL" sz="1050" dirty="0">
                <a:latin typeface="+mn-lt"/>
                <a:ea typeface="Tamil Sangam MN" charset="0"/>
                <a:cs typeface="Tamil Sangam MN" charset="0"/>
              </a:rPr>
              <a:t>(op werkdagen tussen 8.30 en 17.00 uur bereikbaar) - Vanuit buitenland: +31 320 279320 </a:t>
            </a:r>
          </a:p>
          <a:p>
            <a:r>
              <a:rPr lang="nl-NL" sz="1050" dirty="0">
                <a:latin typeface="+mn-lt"/>
                <a:ea typeface="Tamil Sangam MN" charset="0"/>
                <a:cs typeface="Tamil Sangam MN" charset="0"/>
              </a:rPr>
              <a:t>e-mail: </a:t>
            </a:r>
            <a:r>
              <a:rPr lang="nl-NL" sz="1050" dirty="0" err="1">
                <a:latin typeface="+mn-lt"/>
                <a:ea typeface="Tamil Sangam MN" charset="0"/>
                <a:cs typeface="Tamil Sangam MN" charset="0"/>
              </a:rPr>
              <a:t>gemeente@lelystad.nl</a:t>
            </a:r>
            <a:r>
              <a:rPr lang="nl-NL" sz="1050" dirty="0">
                <a:latin typeface="+mn-lt"/>
                <a:ea typeface="Tamil Sangam MN" charset="0"/>
                <a:cs typeface="Tamil Sangam MN" charset="0"/>
              </a:rPr>
              <a:t> </a:t>
            </a:r>
          </a:p>
          <a:p>
            <a:endParaRPr lang="nl-NL" sz="1050" b="1" dirty="0">
              <a:latin typeface="+mn-lt"/>
              <a:ea typeface="Tamil Sangam MN" charset="0"/>
              <a:cs typeface="Tamil Sangam MN" charset="0"/>
            </a:endParaRPr>
          </a:p>
          <a:p>
            <a:r>
              <a:rPr lang="nl-NL" sz="1050" b="1" dirty="0">
                <a:latin typeface="+mn-lt"/>
                <a:ea typeface="Tamil Sangam MN" charset="0"/>
                <a:cs typeface="Tamil Sangam MN" charset="0"/>
              </a:rPr>
              <a:t>Waterschap Zuiderzeeland:  </a:t>
            </a:r>
            <a:br>
              <a:rPr lang="nl-NL" sz="1050" dirty="0">
                <a:latin typeface="+mn-lt"/>
                <a:ea typeface="Tamil Sangam MN" charset="0"/>
                <a:cs typeface="Tamil Sangam MN" charset="0"/>
              </a:rPr>
            </a:br>
            <a:r>
              <a:rPr lang="nl-NL" sz="1050" dirty="0">
                <a:latin typeface="+mn-lt"/>
                <a:ea typeface="Tamil Sangam MN" charset="0"/>
                <a:cs typeface="Tamil Sangam MN" charset="0"/>
              </a:rPr>
              <a:t>(0320) 247 911 of </a:t>
            </a:r>
            <a:r>
              <a:rPr lang="nl-NL" sz="1050" dirty="0" err="1">
                <a:latin typeface="+mn-lt"/>
                <a:ea typeface="Tamil Sangam MN" charset="0"/>
                <a:cs typeface="Tamil Sangam MN" charset="0"/>
              </a:rPr>
              <a:t>waterschap@zuiderzeeland.nl</a:t>
            </a:r>
            <a:endParaRPr lang="nl-NL" sz="1050" dirty="0">
              <a:latin typeface="+mn-lt"/>
              <a:ea typeface="Tamil Sangam MN" charset="0"/>
              <a:cs typeface="Tamil Sangam MN" charset="0"/>
            </a:endParaRPr>
          </a:p>
          <a:p>
            <a:endParaRPr lang="nl-NL" sz="1050" dirty="0">
              <a:latin typeface="+mn-lt"/>
              <a:ea typeface="Tamil Sangam MN" charset="0"/>
              <a:cs typeface="Tamil Sangam MN" charset="0"/>
            </a:endParaRPr>
          </a:p>
          <a:p>
            <a:r>
              <a:rPr lang="nl-NL" sz="1050" b="1" dirty="0" err="1">
                <a:latin typeface="+mn-lt"/>
                <a:ea typeface="Tamil Sangam MN" charset="0"/>
                <a:cs typeface="Tamil Sangam MN" charset="0"/>
              </a:rPr>
              <a:t>Tricijn</a:t>
            </a:r>
            <a:r>
              <a:rPr lang="nl-NL" sz="1050" b="1" dirty="0">
                <a:latin typeface="+mn-lt"/>
                <a:ea typeface="Tamil Sangam MN" charset="0"/>
                <a:cs typeface="Tamil Sangam MN" charset="0"/>
              </a:rPr>
              <a:t>: </a:t>
            </a:r>
            <a:br>
              <a:rPr lang="nl-NL" sz="1050" dirty="0">
                <a:latin typeface="+mn-lt"/>
                <a:ea typeface="Tamil Sangam MN" charset="0"/>
                <a:cs typeface="Tamil Sangam MN" charset="0"/>
              </a:rPr>
            </a:br>
            <a:r>
              <a:rPr lang="nl-NL" sz="1050" dirty="0">
                <a:latin typeface="+mn-lt"/>
                <a:ea typeface="Tamil Sangam MN" charset="0"/>
                <a:cs typeface="Tamil Sangam MN" charset="0"/>
              </a:rPr>
              <a:t>(0900) 25 25 25 1 of </a:t>
            </a:r>
            <a:r>
              <a:rPr lang="nl-NL" sz="1050" dirty="0" err="1">
                <a:latin typeface="+mn-lt"/>
                <a:ea typeface="Tamil Sangam MN" charset="0"/>
                <a:cs typeface="Tamil Sangam MN" charset="0"/>
              </a:rPr>
              <a:t>info@tricijn.nl</a:t>
            </a:r>
            <a:r>
              <a:rPr lang="nl-NL" sz="1050" dirty="0">
                <a:latin typeface="+mn-lt"/>
                <a:ea typeface="Tamil Sangam MN" charset="0"/>
                <a:cs typeface="Tamil Sangam MN" charset="0"/>
              </a:rPr>
              <a:t> </a:t>
            </a:r>
            <a:br>
              <a:rPr lang="nl-NL" sz="1050" dirty="0">
                <a:latin typeface="+mn-lt"/>
                <a:ea typeface="Tamil Sangam MN" charset="0"/>
                <a:cs typeface="Tamil Sangam MN" charset="0"/>
              </a:rPr>
            </a:br>
            <a:endParaRPr lang="nl-NL" sz="1050" dirty="0">
              <a:latin typeface="+mn-lt"/>
              <a:ea typeface="Tamil Sangam MN" charset="0"/>
              <a:cs typeface="Tamil Sangam MN" charset="0"/>
            </a:endParaRPr>
          </a:p>
          <a:p>
            <a:r>
              <a:rPr lang="nl-NL" sz="1050" b="1" dirty="0">
                <a:latin typeface="+mn-lt"/>
                <a:ea typeface="Tamil Sangam MN" charset="0"/>
                <a:cs typeface="Tamil Sangam MN" charset="0"/>
              </a:rPr>
              <a:t>VVV Lelystad: </a:t>
            </a:r>
            <a:br>
              <a:rPr lang="nl-NL" sz="1050" dirty="0">
                <a:latin typeface="+mn-lt"/>
                <a:ea typeface="Tamil Sangam MN" charset="0"/>
                <a:cs typeface="Tamil Sangam MN" charset="0"/>
              </a:rPr>
            </a:br>
            <a:r>
              <a:rPr lang="nl-NL" sz="1050" dirty="0">
                <a:latin typeface="+mn-lt"/>
                <a:ea typeface="Tamil Sangam MN" charset="0"/>
                <a:cs typeface="Tamil Sangam MN" charset="0"/>
              </a:rPr>
              <a:t>De Promesse 4, Tel: 0320 276 627</a:t>
            </a:r>
            <a:br>
              <a:rPr lang="nl-NL" sz="1050" dirty="0">
                <a:latin typeface="+mn-lt"/>
                <a:ea typeface="Tamil Sangam MN" charset="0"/>
                <a:cs typeface="Tamil Sangam MN" charset="0"/>
              </a:rPr>
            </a:br>
            <a:r>
              <a:rPr lang="nl-NL" sz="1050" dirty="0">
                <a:latin typeface="+mn-lt"/>
                <a:ea typeface="Tamil Sangam MN" charset="0"/>
                <a:cs typeface="Tamil Sangam MN" charset="0"/>
              </a:rPr>
              <a:t>e-mail: </a:t>
            </a:r>
            <a:r>
              <a:rPr lang="nl-NL" sz="1050" dirty="0" err="1">
                <a:latin typeface="+mn-lt"/>
                <a:ea typeface="Tamil Sangam MN" charset="0"/>
                <a:cs typeface="Tamil Sangam MN" charset="0"/>
              </a:rPr>
              <a:t>info@vvvlelystad.nl</a:t>
            </a:r>
            <a:r>
              <a:rPr lang="nl-NL" sz="1050" dirty="0">
                <a:latin typeface="+mn-lt"/>
                <a:ea typeface="Tamil Sangam MN" charset="0"/>
                <a:cs typeface="Tamil Sangam MN" charset="0"/>
              </a:rPr>
              <a:t> </a:t>
            </a:r>
          </a:p>
          <a:p>
            <a:endParaRPr lang="nl-NL" sz="1050" dirty="0">
              <a:latin typeface="+mn-lt"/>
              <a:ea typeface="Tamil Sangam MN" charset="0"/>
              <a:cs typeface="Tamil Sangam MN" charset="0"/>
            </a:endParaRPr>
          </a:p>
          <a:p>
            <a:r>
              <a:rPr lang="nl-NL" sz="1050" b="1" dirty="0">
                <a:latin typeface="+mn-lt"/>
                <a:ea typeface="Tamil Sangam MN" charset="0"/>
                <a:cs typeface="Tamil Sangam MN" charset="0"/>
              </a:rPr>
              <a:t>Buisman Makelaars: </a:t>
            </a:r>
            <a:br>
              <a:rPr lang="nl-NL" sz="1050" dirty="0">
                <a:latin typeface="+mn-lt"/>
                <a:ea typeface="Tamil Sangam MN" charset="0"/>
                <a:cs typeface="Tamil Sangam MN" charset="0"/>
              </a:rPr>
            </a:br>
            <a:r>
              <a:rPr lang="nl-NL" sz="1050" dirty="0">
                <a:latin typeface="+mn-lt"/>
                <a:ea typeface="Tamil Sangam MN" charset="0"/>
                <a:cs typeface="Tamil Sangam MN" charset="0"/>
              </a:rPr>
              <a:t>Zilverparkkade 15, 8232 WJ Lelystad</a:t>
            </a:r>
            <a:br>
              <a:rPr lang="nl-NL" sz="1050" dirty="0">
                <a:latin typeface="+mn-lt"/>
                <a:ea typeface="Tamil Sangam MN" charset="0"/>
                <a:cs typeface="Tamil Sangam MN" charset="0"/>
              </a:rPr>
            </a:br>
            <a:r>
              <a:rPr lang="nl-NL" sz="1050" dirty="0">
                <a:latin typeface="+mn-lt"/>
                <a:ea typeface="Tamil Sangam MN" charset="0"/>
                <a:cs typeface="Tamil Sangam MN" charset="0"/>
              </a:rPr>
              <a:t>(0320) 20 20 40 of info@buismanmakelaars.nl </a:t>
            </a:r>
          </a:p>
          <a:p>
            <a:pPr>
              <a:buFontTx/>
              <a:buChar char="-"/>
            </a:pPr>
            <a:endParaRPr lang="nl-NL" sz="900" dirty="0">
              <a:latin typeface="Titillium WebBold" charset="0"/>
              <a:ea typeface="Titillium WebBold" charset="0"/>
              <a:cs typeface="Titillium WebBold" charset="0"/>
            </a:endParaRPr>
          </a:p>
          <a:p>
            <a:endParaRPr lang="nl-NL" sz="900" dirty="0">
              <a:latin typeface="Calibri" charset="0"/>
            </a:endParaRPr>
          </a:p>
        </p:txBody>
      </p:sp>
      <p:sp>
        <p:nvSpPr>
          <p:cNvPr id="38920" name="Tekstvak 22"/>
          <p:cNvSpPr txBox="1">
            <a:spLocks noChangeArrowheads="1"/>
          </p:cNvSpPr>
          <p:nvPr/>
        </p:nvSpPr>
        <p:spPr bwMode="auto">
          <a:xfrm>
            <a:off x="619125" y="4735513"/>
            <a:ext cx="2628900" cy="352425"/>
          </a:xfrm>
          <a:prstGeom prst="rect">
            <a:avLst/>
          </a:prstGeom>
          <a:noFill/>
          <a:ln w="9525">
            <a:noFill/>
            <a:miter lim="800000"/>
            <a:headEnd/>
            <a:tailEnd/>
          </a:ln>
        </p:spPr>
        <p:txBody>
          <a:bodyPr lIns="0" bIns="0">
            <a:prstTxWarp prst="textNoShape">
              <a:avLst/>
            </a:prstTxWarp>
            <a:spAutoFit/>
          </a:bodyPr>
          <a:lstStyle/>
          <a:p>
            <a:endParaRPr lang="nl-NL">
              <a:latin typeface="Calibri" charset="0"/>
            </a:endParaRPr>
          </a:p>
        </p:txBody>
      </p:sp>
      <p:sp>
        <p:nvSpPr>
          <p:cNvPr id="24" name="Tekstvak 23"/>
          <p:cNvSpPr txBox="1"/>
          <p:nvPr/>
        </p:nvSpPr>
        <p:spPr>
          <a:xfrm>
            <a:off x="619125" y="4887913"/>
            <a:ext cx="2730252" cy="415498"/>
          </a:xfrm>
          <a:prstGeom prst="rect">
            <a:avLst/>
          </a:prstGeom>
          <a:noFill/>
        </p:spPr>
        <p:txBody>
          <a:bodyPr wrap="square" lIns="0" tIns="0" rIns="0" bIns="0">
            <a:spAutoFit/>
          </a:bodyPr>
          <a:lstStyle/>
          <a:p>
            <a:pPr defTabSz="497754" fontAlgn="auto">
              <a:spcBef>
                <a:spcPts val="0"/>
              </a:spcBef>
              <a:spcAft>
                <a:spcPts val="0"/>
              </a:spcAft>
              <a:defRPr/>
            </a:pPr>
            <a:r>
              <a:rPr lang="nl-NL" sz="1400" cap="all" dirty="0">
                <a:solidFill>
                  <a:srgbClr val="505150"/>
                </a:solidFill>
                <a:latin typeface="+mn-lt"/>
                <a:ea typeface="+mn-ea"/>
                <a:cs typeface="Titillium WebSemiBold"/>
              </a:rPr>
              <a:t>Belastingen &amp; Heffingen 2024</a:t>
            </a:r>
          </a:p>
          <a:p>
            <a:pPr defTabSz="497754" fontAlgn="auto">
              <a:spcBef>
                <a:spcPts val="0"/>
              </a:spcBef>
              <a:spcAft>
                <a:spcPts val="0"/>
              </a:spcAft>
              <a:defRPr/>
            </a:pPr>
            <a:endParaRPr lang="nl-NL" sz="1300" cap="all" dirty="0">
              <a:solidFill>
                <a:srgbClr val="505150"/>
              </a:solidFill>
              <a:latin typeface="Titillium WebSemiBold"/>
              <a:ea typeface="+mn-ea"/>
              <a:cs typeface="Titillium WebSemiBold"/>
            </a:endParaRPr>
          </a:p>
        </p:txBody>
      </p:sp>
      <p:sp>
        <p:nvSpPr>
          <p:cNvPr id="25" name="Tekstvak 24"/>
          <p:cNvSpPr txBox="1"/>
          <p:nvPr/>
        </p:nvSpPr>
        <p:spPr>
          <a:xfrm>
            <a:off x="3865563" y="4887913"/>
            <a:ext cx="2628900" cy="630942"/>
          </a:xfrm>
          <a:prstGeom prst="rect">
            <a:avLst/>
          </a:prstGeom>
          <a:noFill/>
        </p:spPr>
        <p:txBody>
          <a:bodyPr lIns="0" tIns="0" rIns="0" bIns="0">
            <a:spAutoFit/>
          </a:bodyPr>
          <a:lstStyle/>
          <a:p>
            <a:pPr defTabSz="497754" fontAlgn="auto">
              <a:spcBef>
                <a:spcPts val="0"/>
              </a:spcBef>
              <a:spcAft>
                <a:spcPts val="0"/>
              </a:spcAft>
              <a:defRPr/>
            </a:pPr>
            <a:r>
              <a:rPr lang="nl-NL" sz="1400" cap="all" dirty="0">
                <a:solidFill>
                  <a:srgbClr val="505150"/>
                </a:solidFill>
                <a:latin typeface="+mn-lt"/>
                <a:ea typeface="+mn-ea"/>
                <a:cs typeface="Titillium WebSemiBold"/>
              </a:rPr>
              <a:t>Handige telefoonnummers</a:t>
            </a:r>
          </a:p>
          <a:p>
            <a:pPr defTabSz="497754" fontAlgn="auto">
              <a:spcBef>
                <a:spcPts val="0"/>
              </a:spcBef>
              <a:spcAft>
                <a:spcPts val="0"/>
              </a:spcAft>
              <a:defRPr/>
            </a:pPr>
            <a:r>
              <a:rPr lang="nl-NL" sz="1400" cap="all" dirty="0">
                <a:solidFill>
                  <a:srgbClr val="505150"/>
                </a:solidFill>
                <a:latin typeface="+mn-lt"/>
                <a:ea typeface="+mn-ea"/>
                <a:cs typeface="Titillium WebSemiBold"/>
              </a:rPr>
              <a:t>En e-mailadressen</a:t>
            </a:r>
          </a:p>
          <a:p>
            <a:pPr defTabSz="497754" fontAlgn="auto">
              <a:spcBef>
                <a:spcPts val="0"/>
              </a:spcBef>
              <a:spcAft>
                <a:spcPts val="0"/>
              </a:spcAft>
              <a:defRPr/>
            </a:pPr>
            <a:endParaRPr lang="nl-NL" sz="1300" cap="all" dirty="0">
              <a:solidFill>
                <a:srgbClr val="505150"/>
              </a:solidFill>
              <a:latin typeface="Titillium WebSemiBold"/>
              <a:ea typeface="+mn-ea"/>
              <a:cs typeface="Titillium Web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a:xfrm>
            <a:off x="3865563" y="509588"/>
            <a:ext cx="3319462" cy="312737"/>
          </a:xfrm>
        </p:spPr>
        <p:txBody>
          <a:bodyPr anchor="t"/>
          <a:lstStyle/>
          <a:p>
            <a:pPr algn="r"/>
            <a:r>
              <a:rPr lang="nl-NL" sz="1300" dirty="0">
                <a:solidFill>
                  <a:srgbClr val="505150"/>
                </a:solidFill>
                <a:latin typeface="Titillium WebSemiBold" charset="0"/>
                <a:ea typeface="Titillium WebSemiBold" charset="0"/>
                <a:cs typeface="Titillium WebSemiBold" charset="0"/>
              </a:rPr>
              <a:t>BUISMANMAKELAARS.NL</a:t>
            </a:r>
          </a:p>
        </p:txBody>
      </p:sp>
      <p:pic>
        <p:nvPicPr>
          <p:cNvPr id="47107" name="Afbeelding 8"/>
          <p:cNvPicPr>
            <a:picLocks noChangeAspect="1"/>
          </p:cNvPicPr>
          <p:nvPr/>
        </p:nvPicPr>
        <p:blipFill>
          <a:blip r:embed="rId3"/>
          <a:srcRect/>
          <a:stretch>
            <a:fillRect/>
          </a:stretch>
        </p:blipFill>
        <p:spPr bwMode="auto">
          <a:xfrm>
            <a:off x="3175" y="0"/>
            <a:ext cx="7556500" cy="4927600"/>
          </a:xfrm>
          <a:prstGeom prst="rect">
            <a:avLst/>
          </a:prstGeom>
          <a:noFill/>
          <a:ln w="9525">
            <a:noFill/>
            <a:miter lim="800000"/>
            <a:headEnd/>
            <a:tailEnd/>
          </a:ln>
        </p:spPr>
      </p:pic>
      <p:sp>
        <p:nvSpPr>
          <p:cNvPr id="4" name="Tijdelijke aanduiding voor voettekst 3"/>
          <p:cNvSpPr>
            <a:spLocks noGrp="1"/>
          </p:cNvSpPr>
          <p:nvPr>
            <p:ph type="ftr" sz="quarter" idx="4294967295"/>
          </p:nvPr>
        </p:nvSpPr>
        <p:spPr>
          <a:xfrm>
            <a:off x="377825" y="10120313"/>
            <a:ext cx="6807200" cy="568325"/>
          </a:xfrm>
        </p:spPr>
        <p:txBody>
          <a:bodyPr/>
          <a:lstStyle/>
          <a:p>
            <a:pPr>
              <a:defRPr/>
            </a:pPr>
            <a:r>
              <a:rPr lang="nl-NL" sz="1200" cap="all" spc="100" dirty="0">
                <a:solidFill>
                  <a:srgbClr val="505150"/>
                </a:solidFill>
                <a:latin typeface="+mn-lt"/>
                <a:cs typeface="Zapf Dingbats" charset="2"/>
              </a:rPr>
              <a:t>T </a:t>
            </a:r>
            <a:r>
              <a:rPr lang="nl-NL" sz="1200" cap="all" spc="100" dirty="0">
                <a:solidFill>
                  <a:srgbClr val="505150"/>
                </a:solidFill>
                <a:latin typeface="+mn-lt"/>
                <a:cs typeface="Titillium WebBold"/>
              </a:rPr>
              <a:t>0320-20 20 40  •  BuismanMakelaars.nl </a:t>
            </a:r>
            <a:br>
              <a:rPr lang="nl-NL" cap="all" spc="100" dirty="0">
                <a:solidFill>
                  <a:srgbClr val="505150"/>
                </a:solidFill>
                <a:latin typeface="+mn-lt"/>
                <a:cs typeface="Titillium WebBold"/>
              </a:rPr>
            </a:br>
            <a:r>
              <a:rPr lang="nl-NL" sz="800" cap="all" spc="100" dirty="0">
                <a:solidFill>
                  <a:srgbClr val="505150"/>
                </a:solidFill>
                <a:latin typeface="+mn-lt"/>
                <a:cs typeface="Titillium WebBold"/>
              </a:rPr>
              <a:t>Zilverparkkade 15  •  8232 WJ Lelystad  •  info@buismanmakelaars.nl </a:t>
            </a:r>
          </a:p>
        </p:txBody>
      </p:sp>
      <p:sp>
        <p:nvSpPr>
          <p:cNvPr id="47109" name="Tekstvak 10"/>
          <p:cNvSpPr txBox="1">
            <a:spLocks noChangeArrowheads="1"/>
          </p:cNvSpPr>
          <p:nvPr/>
        </p:nvSpPr>
        <p:spPr bwMode="auto">
          <a:xfrm>
            <a:off x="657225" y="4351338"/>
            <a:ext cx="6286500" cy="338137"/>
          </a:xfrm>
          <a:prstGeom prst="rect">
            <a:avLst/>
          </a:prstGeom>
          <a:noFill/>
          <a:ln w="9525">
            <a:noFill/>
            <a:miter lim="800000"/>
            <a:headEnd/>
            <a:tailEnd/>
          </a:ln>
        </p:spPr>
        <p:txBody>
          <a:bodyPr lIns="0" tIns="0" rIns="0" bIns="0">
            <a:prstTxWarp prst="textNoShape">
              <a:avLst/>
            </a:prstTxWarp>
            <a:spAutoFit/>
          </a:bodyPr>
          <a:lstStyle/>
          <a:p>
            <a:pPr algn="r"/>
            <a:r>
              <a:rPr lang="nl-NL" sz="2200" i="1" dirty="0">
                <a:solidFill>
                  <a:schemeClr val="bg1"/>
                </a:solidFill>
                <a:latin typeface="+mn-lt"/>
                <a:ea typeface="Caflisch Script Regular" charset="0"/>
                <a:cs typeface="Caflisch Script Regular" charset="0"/>
              </a:rPr>
              <a:t>Wij zorgen dat u zich thuis voelt</a:t>
            </a:r>
          </a:p>
        </p:txBody>
      </p:sp>
      <p:sp>
        <p:nvSpPr>
          <p:cNvPr id="12" name="Tekstvak 11"/>
          <p:cNvSpPr txBox="1"/>
          <p:nvPr/>
        </p:nvSpPr>
        <p:spPr>
          <a:xfrm>
            <a:off x="657225" y="5118180"/>
            <a:ext cx="6286500" cy="3793346"/>
          </a:xfrm>
          <a:prstGeom prst="rect">
            <a:avLst/>
          </a:prstGeom>
          <a:noFill/>
        </p:spPr>
        <p:txBody>
          <a:bodyPr lIns="0" tIns="0" rIns="0" bIns="0">
            <a:prstTxWarp prst="textNoShape">
              <a:avLst/>
            </a:prstTxWarp>
            <a:spAutoFit/>
          </a:bodyPr>
          <a:lstStyle/>
          <a:p>
            <a:r>
              <a:rPr lang="nl-NL" sz="850" b="1" i="1" dirty="0">
                <a:latin typeface="+mn-lt"/>
              </a:rPr>
              <a:t>Buisman Makelaars, een actief en gedreven makelaarskantoor.</a:t>
            </a:r>
            <a:br>
              <a:rPr lang="nl-NL" sz="850" dirty="0">
                <a:latin typeface="+mn-lt"/>
              </a:rPr>
            </a:br>
            <a:br>
              <a:rPr lang="nl-NL" sz="850" dirty="0">
                <a:latin typeface="+mn-lt"/>
              </a:rPr>
            </a:br>
            <a:r>
              <a:rPr lang="nl-NL" sz="850" dirty="0">
                <a:latin typeface="+mn-lt"/>
              </a:rPr>
              <a:t>Buisman Makelaars is gespecialiseerd in de verkoop van zowel bestaande- als nieuwbouwwoningen, maar ook het adres voor een NWWI gevalideerd taxatierapport.</a:t>
            </a:r>
            <a:br>
              <a:rPr lang="nl-NL" sz="850" dirty="0">
                <a:latin typeface="+mn-lt"/>
              </a:rPr>
            </a:br>
            <a:br>
              <a:rPr lang="nl-NL" sz="850" dirty="0">
                <a:latin typeface="+mn-lt"/>
              </a:rPr>
            </a:br>
            <a:r>
              <a:rPr lang="nl-NL" sz="850" b="1" i="1" dirty="0">
                <a:latin typeface="+mn-lt"/>
              </a:rPr>
              <a:t>NVM en permanente educatie.</a:t>
            </a:r>
            <a:endParaRPr lang="nl-NL" sz="850" dirty="0">
              <a:latin typeface="+mn-lt"/>
            </a:endParaRPr>
          </a:p>
          <a:p>
            <a:r>
              <a:rPr lang="nl-NL" sz="850" dirty="0">
                <a:latin typeface="+mn-lt"/>
              </a:rPr>
              <a:t>Wij zijn aangesloten bij de Nederlandse Vereniging van Makelaars (NVM) en zorgen ondermeer voor een uitgebreide en zeer complete presentatie van uw woning of appartement op Funda, </a:t>
            </a:r>
            <a:r>
              <a:rPr lang="nl-NL" sz="850" dirty="0" err="1">
                <a:latin typeface="+mn-lt"/>
              </a:rPr>
              <a:t>social</a:t>
            </a:r>
            <a:r>
              <a:rPr lang="nl-NL" sz="850" dirty="0">
                <a:latin typeface="+mn-lt"/>
              </a:rPr>
              <a:t> media en natuurlijk onze eigen site.</a:t>
            </a:r>
            <a:br>
              <a:rPr lang="nl-NL" sz="850" dirty="0">
                <a:latin typeface="+mn-lt"/>
              </a:rPr>
            </a:br>
            <a:br>
              <a:rPr lang="nl-NL" sz="850" dirty="0">
                <a:latin typeface="+mn-lt"/>
              </a:rPr>
            </a:br>
            <a:r>
              <a:rPr lang="nl-NL" sz="850" dirty="0">
                <a:latin typeface="+mn-lt"/>
              </a:rPr>
              <a:t>Alle makelaars zijn ingeschreven in het register voor makelaars/taxateurs (</a:t>
            </a:r>
            <a:r>
              <a:rPr lang="nl-NL" sz="850" dirty="0" err="1">
                <a:latin typeface="+mn-lt"/>
              </a:rPr>
              <a:t>Vastgoedcert</a:t>
            </a:r>
            <a:r>
              <a:rPr lang="nl-NL" sz="850" dirty="0">
                <a:latin typeface="+mn-lt"/>
              </a:rPr>
              <a:t>), het NRVT en dienen te voldoen aan de permanente educatieverplichting van zowel de NVM, </a:t>
            </a:r>
            <a:r>
              <a:rPr lang="nl-NL" sz="850" dirty="0" err="1">
                <a:latin typeface="+mn-lt"/>
              </a:rPr>
              <a:t>Vastgoedcert</a:t>
            </a:r>
            <a:r>
              <a:rPr lang="nl-NL" sz="850" dirty="0">
                <a:latin typeface="+mn-lt"/>
              </a:rPr>
              <a:t> als het NRVT, hierdoor zijn wij altijd op de hoogte van de actualiteiten op het gebied van de woningmarkt.</a:t>
            </a:r>
            <a:br>
              <a:rPr lang="nl-NL" sz="850" dirty="0">
                <a:latin typeface="+mn-lt"/>
              </a:rPr>
            </a:br>
            <a:endParaRPr lang="nl-NL" sz="850" dirty="0">
              <a:latin typeface="+mn-lt"/>
            </a:endParaRPr>
          </a:p>
          <a:p>
            <a:r>
              <a:rPr lang="nl-NL" sz="850" b="1" i="1" dirty="0">
                <a:latin typeface="+mn-lt"/>
              </a:rPr>
              <a:t>Verkoopplannen?</a:t>
            </a:r>
            <a:br>
              <a:rPr lang="nl-NL" sz="850" dirty="0">
                <a:latin typeface="+mn-lt"/>
              </a:rPr>
            </a:br>
            <a:r>
              <a:rPr lang="nl-NL" sz="850" dirty="0">
                <a:latin typeface="+mn-lt"/>
              </a:rPr>
              <a:t>Denkt u er over na om uw woning of appartement te verkopen? Maak dan gerust een afspraak. Wij komen graag geheel vrijblijvend met u kennismaken en zullen u tijdens deze kennismaking adviseren over de waarde en </a:t>
            </a:r>
            <a:r>
              <a:rPr lang="nl-NL" sz="850" dirty="0" err="1">
                <a:latin typeface="+mn-lt"/>
              </a:rPr>
              <a:t>courantheid</a:t>
            </a:r>
            <a:r>
              <a:rPr lang="nl-NL" sz="850" dirty="0">
                <a:latin typeface="+mn-lt"/>
              </a:rPr>
              <a:t> van uw woning of appartement. Ook adviseren wij u met betrekking tot de presentatie en nemen we het gehele (mogelijk) verkooptraject met u door.</a:t>
            </a:r>
            <a:br>
              <a:rPr lang="nl-NL" sz="850" dirty="0">
                <a:latin typeface="+mn-lt"/>
              </a:rPr>
            </a:br>
            <a:br>
              <a:rPr lang="nl-NL" sz="850" dirty="0">
                <a:latin typeface="+mn-lt"/>
              </a:rPr>
            </a:br>
            <a:r>
              <a:rPr lang="nl-NL" sz="850" b="1" i="1" dirty="0">
                <a:latin typeface="+mn-lt"/>
              </a:rPr>
              <a:t>Heeft u een woning gezien bij een ander makelaarskantoor? </a:t>
            </a:r>
            <a:br>
              <a:rPr lang="nl-NL" sz="850" dirty="0">
                <a:latin typeface="+mn-lt"/>
              </a:rPr>
            </a:br>
            <a:r>
              <a:rPr lang="nl-NL" sz="850" dirty="0">
                <a:latin typeface="+mn-lt"/>
              </a:rPr>
              <a:t>Dan kunt u ons ook inschakelen als NVM-aankoopmakelaar. Van een extra bezichtiging (wij kijken toch met een andere "bril"), de onderhandelingen, controleren van de koopakte en bijwonen van het transport, wij zullen er voor u zijn!</a:t>
            </a:r>
            <a:br>
              <a:rPr lang="nl-NL" sz="850" dirty="0">
                <a:latin typeface="+mn-lt"/>
              </a:rPr>
            </a:br>
            <a:endParaRPr lang="nl-NL" sz="850" dirty="0">
              <a:latin typeface="+mn-lt"/>
            </a:endParaRPr>
          </a:p>
          <a:p>
            <a:r>
              <a:rPr lang="nl-NL" sz="850" b="1" i="1" dirty="0">
                <a:latin typeface="+mn-lt"/>
              </a:rPr>
              <a:t>U bent van harte welkom!</a:t>
            </a:r>
            <a:br>
              <a:rPr lang="nl-NL" sz="850" dirty="0">
                <a:latin typeface="+mn-lt"/>
              </a:rPr>
            </a:br>
            <a:r>
              <a:rPr lang="nl-NL" sz="850" dirty="0">
                <a:latin typeface="+mn-lt"/>
              </a:rPr>
              <a:t>Speelt u met de gedachte om uw woning te verkopen of om een woning aan te kopen en bent u nieuwsgierig wat Buisman Makelaars voor u kan betekenen? Maak dan geheel vrijblijvend een afspraak en ervaar zelf of wij ook voor u de meest geschikte partij zijn.</a:t>
            </a:r>
            <a:br>
              <a:rPr lang="nl-NL" sz="850" dirty="0">
                <a:latin typeface="+mn-lt"/>
              </a:rPr>
            </a:br>
            <a:br>
              <a:rPr lang="nl-NL" sz="850" dirty="0">
                <a:latin typeface="+mn-lt"/>
              </a:rPr>
            </a:br>
            <a:r>
              <a:rPr lang="nl-NL" sz="850" dirty="0">
                <a:latin typeface="+mn-lt"/>
              </a:rPr>
              <a:t>Met vriendelijke groet,</a:t>
            </a:r>
            <a:br>
              <a:rPr lang="nl-NL" sz="850" dirty="0">
                <a:latin typeface="+mn-lt"/>
              </a:rPr>
            </a:br>
            <a:endParaRPr lang="nl-NL" sz="850" dirty="0">
              <a:latin typeface="+mn-lt"/>
            </a:endParaRPr>
          </a:p>
          <a:p>
            <a:r>
              <a:rPr lang="nl-NL" sz="850" dirty="0">
                <a:latin typeface="+mn-lt"/>
              </a:rPr>
              <a:t>Het team van Buisman Makelaars</a:t>
            </a:r>
          </a:p>
        </p:txBody>
      </p:sp>
      <p:sp>
        <p:nvSpPr>
          <p:cNvPr id="18" name="Rechthoek 17"/>
          <p:cNvSpPr/>
          <p:nvPr/>
        </p:nvSpPr>
        <p:spPr>
          <a:xfrm>
            <a:off x="654050" y="8943182"/>
            <a:ext cx="6905625" cy="671512"/>
          </a:xfrm>
          <a:prstGeom prst="rect">
            <a:avLst/>
          </a:prstGeom>
          <a:solidFill>
            <a:srgbClr val="129ECE"/>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nl-NL" sz="1100" dirty="0">
                <a:solidFill>
                  <a:srgbClr val="FFFFFF"/>
                </a:solidFill>
                <a:ea typeface="Titillium WebBold" charset="0"/>
                <a:cs typeface="Titillium WebBold" charset="0"/>
              </a:rPr>
              <a:t>Meer informatie over deze woning of over onze dienstverlening? Neem dan gerust contact met ons op</a:t>
            </a:r>
          </a:p>
          <a:p>
            <a:r>
              <a:rPr lang="nl-NL" sz="1100" dirty="0">
                <a:solidFill>
                  <a:schemeClr val="bg1"/>
                </a:solidFill>
                <a:ea typeface="Zapf Dingbats" charset="2"/>
                <a:cs typeface="Zapf Dingbats" charset="2"/>
              </a:rPr>
              <a:t>T</a:t>
            </a:r>
            <a:r>
              <a:rPr lang="nl-NL" sz="1100" dirty="0">
                <a:solidFill>
                  <a:schemeClr val="bg1"/>
                </a:solidFill>
                <a:latin typeface="Titillium WebBold" charset="0"/>
                <a:ea typeface="Titillium WebBold" charset="0"/>
                <a:cs typeface="Titillium WebBold" charset="0"/>
              </a:rPr>
              <a:t>  </a:t>
            </a:r>
            <a:r>
              <a:rPr lang="nl-NL" sz="1100" dirty="0">
                <a:solidFill>
                  <a:schemeClr val="bg1"/>
                </a:solidFill>
                <a:ea typeface="Titillium WebBold" charset="0"/>
                <a:cs typeface="Titillium WebBold" charset="0"/>
              </a:rPr>
              <a:t>(0320) 20 20 40 en e-mail: info@buismanmakelaars.nl</a:t>
            </a:r>
          </a:p>
        </p:txBody>
      </p:sp>
      <p:pic>
        <p:nvPicPr>
          <p:cNvPr id="8" name="Afbeelding 7" descr="Schermafbeelding 2016-06-14 om 10.25.16kopie.png"/>
          <p:cNvPicPr>
            <a:picLocks noChangeAspect="1"/>
          </p:cNvPicPr>
          <p:nvPr/>
        </p:nvPicPr>
        <p:blipFill>
          <a:blip r:embed="rId4"/>
          <a:stretch>
            <a:fillRect/>
          </a:stretch>
        </p:blipFill>
        <p:spPr>
          <a:xfrm>
            <a:off x="1876425" y="9598025"/>
            <a:ext cx="3657600" cy="660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9802838"/>
            <a:ext cx="7562851" cy="885801"/>
          </a:xfrm>
          <a:prstGeom prst="rect">
            <a:avLst/>
          </a:prstGeom>
          <a:solidFill>
            <a:srgbClr val="505150"/>
          </a:solidFill>
          <a:ln>
            <a:noFill/>
          </a:ln>
          <a:effectLst/>
        </p:spPr>
        <p:style>
          <a:lnRef idx="1">
            <a:schemeClr val="accent1"/>
          </a:lnRef>
          <a:fillRef idx="3">
            <a:schemeClr val="accent1"/>
          </a:fillRef>
          <a:effectRef idx="2">
            <a:schemeClr val="accent1"/>
          </a:effectRef>
          <a:fontRef idx="minor">
            <a:schemeClr val="lt1"/>
          </a:fontRef>
        </p:style>
        <p:txBody>
          <a:bodyPr lIns="235159" tIns="49775" rIns="99551" bIns="49775" anchor="ctr"/>
          <a:lstStyle/>
          <a:p>
            <a:pPr defTabSz="497754" fontAlgn="auto">
              <a:spcBef>
                <a:spcPts val="0"/>
              </a:spcBef>
              <a:spcAft>
                <a:spcPts val="0"/>
              </a:spcAft>
              <a:defRPr/>
            </a:pPr>
            <a:r>
              <a:rPr lang="nl-NL" sz="2300" cap="all" spc="163" baseline="30000" dirty="0">
                <a:cs typeface="Zapf Dingbats" charset="2"/>
              </a:rPr>
              <a:t>T</a:t>
            </a:r>
            <a:r>
              <a:rPr lang="nl-NL" sz="2300" cap="all" spc="163" dirty="0">
                <a:latin typeface="Zapf Dingbats" charset="2"/>
                <a:cs typeface="Zapf Dingbats" charset="2"/>
              </a:rPr>
              <a:t> </a:t>
            </a:r>
            <a:r>
              <a:rPr lang="nl-NL" sz="2300" cap="all" spc="163" baseline="30000" dirty="0">
                <a:latin typeface="Titillium WebBold"/>
                <a:cs typeface="Titillium WebBold"/>
              </a:rPr>
              <a:t>0320-20 20 40  •  BuismanMakelaars.nl</a:t>
            </a:r>
          </a:p>
        </p:txBody>
      </p:sp>
      <p:sp>
        <p:nvSpPr>
          <p:cNvPr id="8" name="Rechthoek 7"/>
          <p:cNvSpPr/>
          <p:nvPr/>
        </p:nvSpPr>
        <p:spPr>
          <a:xfrm>
            <a:off x="0" y="0"/>
            <a:ext cx="7562850" cy="669925"/>
          </a:xfrm>
          <a:prstGeom prst="rect">
            <a:avLst/>
          </a:prstGeom>
          <a:solidFill>
            <a:srgbClr val="129ECE"/>
          </a:solidFill>
          <a:ln>
            <a:noFill/>
          </a:ln>
          <a:effectLst/>
        </p:spPr>
        <p:style>
          <a:lnRef idx="1">
            <a:schemeClr val="accent1"/>
          </a:lnRef>
          <a:fillRef idx="3">
            <a:schemeClr val="accent1"/>
          </a:fillRef>
          <a:effectRef idx="2">
            <a:schemeClr val="accent1"/>
          </a:effectRef>
          <a:fontRef idx="minor">
            <a:schemeClr val="lt1"/>
          </a:fontRef>
        </p:style>
        <p:txBody>
          <a:bodyPr lIns="99551" tIns="203805" rIns="470318" bIns="49775" anchor="ctr"/>
          <a:lstStyle/>
          <a:p>
            <a:pPr algn="ctr" defTabSz="497754" fontAlgn="auto">
              <a:spcBef>
                <a:spcPts val="0"/>
              </a:spcBef>
              <a:spcAft>
                <a:spcPts val="0"/>
              </a:spcAft>
              <a:defRPr/>
            </a:pPr>
            <a:endParaRPr lang="nl-NL" sz="2300" spc="163" baseline="30000" dirty="0">
              <a:latin typeface="Titillium WebBold"/>
              <a:cs typeface="Titillium WebBold"/>
            </a:endParaRPr>
          </a:p>
          <a:p>
            <a:pPr algn="ctr" defTabSz="497754" fontAlgn="auto">
              <a:spcBef>
                <a:spcPts val="0"/>
              </a:spcBef>
              <a:spcAft>
                <a:spcPts val="0"/>
              </a:spcAft>
              <a:defRPr/>
            </a:pPr>
            <a:r>
              <a:rPr lang="nl-NL" sz="2300" spc="163" baseline="30000" dirty="0">
                <a:latin typeface="Titillium WebBold"/>
                <a:cs typeface="Titillium WebBold"/>
              </a:rPr>
              <a:t>VERKOPEN • AANKOPEN • TAXATIES     </a:t>
            </a:r>
          </a:p>
          <a:p>
            <a:pPr algn="ctr" defTabSz="497754" fontAlgn="auto">
              <a:spcBef>
                <a:spcPts val="0"/>
              </a:spcBef>
              <a:spcAft>
                <a:spcPts val="0"/>
              </a:spcAft>
              <a:defRPr/>
            </a:pPr>
            <a:endParaRPr lang="nl-NL" dirty="0">
              <a:latin typeface="Titillium WebBold"/>
            </a:endParaRPr>
          </a:p>
        </p:txBody>
      </p:sp>
      <p:sp>
        <p:nvSpPr>
          <p:cNvPr id="49156" name="Tekstvak 10"/>
          <p:cNvSpPr txBox="1">
            <a:spLocks noChangeArrowheads="1"/>
          </p:cNvSpPr>
          <p:nvPr/>
        </p:nvSpPr>
        <p:spPr bwMode="auto">
          <a:xfrm>
            <a:off x="671513" y="9253538"/>
            <a:ext cx="6219825" cy="530225"/>
          </a:xfrm>
          <a:prstGeom prst="rect">
            <a:avLst/>
          </a:prstGeom>
          <a:noFill/>
          <a:ln w="9525">
            <a:noFill/>
            <a:miter lim="800000"/>
            <a:headEnd/>
            <a:tailEnd/>
          </a:ln>
        </p:spPr>
        <p:txBody>
          <a:bodyPr lIns="99551" tIns="49775" rIns="99551" bIns="49775">
            <a:prstTxWarp prst="textNoShape">
              <a:avLst/>
            </a:prstTxWarp>
            <a:spAutoFit/>
          </a:bodyPr>
          <a:lstStyle/>
          <a:p>
            <a:r>
              <a:rPr lang="nl-NL" sz="2800">
                <a:solidFill>
                  <a:schemeClr val="bg1"/>
                </a:solidFill>
                <a:latin typeface="Titillium WebBold" charset="0"/>
                <a:ea typeface="Titillium WebBold" charset="0"/>
                <a:cs typeface="Titillium WebBold" charset="0"/>
              </a:rPr>
              <a:t>Burgvliet 26 te Lelystad</a:t>
            </a:r>
          </a:p>
        </p:txBody>
      </p:sp>
      <p:sp>
        <p:nvSpPr>
          <p:cNvPr id="12" name="Rechthoek 11"/>
          <p:cNvSpPr/>
          <p:nvPr/>
        </p:nvSpPr>
        <p:spPr>
          <a:xfrm>
            <a:off x="0" y="442938"/>
            <a:ext cx="7562850" cy="9359900"/>
          </a:xfrm>
          <a:prstGeom prst="rect">
            <a:avLst/>
          </a:prstGeom>
          <a:solidFill>
            <a:srgbClr val="129E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7754" fontAlgn="auto">
              <a:spcBef>
                <a:spcPts val="0"/>
              </a:spcBef>
              <a:spcAft>
                <a:spcPts val="0"/>
              </a:spcAft>
              <a:defRPr/>
            </a:pPr>
            <a:endParaRPr lang="nl-NL" dirty="0">
              <a:latin typeface="Titillium WebBold"/>
            </a:endParaRPr>
          </a:p>
        </p:txBody>
      </p:sp>
      <p:sp>
        <p:nvSpPr>
          <p:cNvPr id="49158" name="Tekstvak 12"/>
          <p:cNvSpPr txBox="1">
            <a:spLocks noChangeArrowheads="1"/>
          </p:cNvSpPr>
          <p:nvPr/>
        </p:nvSpPr>
        <p:spPr bwMode="auto">
          <a:xfrm>
            <a:off x="863600" y="9155113"/>
            <a:ext cx="6027738" cy="553998"/>
          </a:xfrm>
          <a:prstGeom prst="rect">
            <a:avLst/>
          </a:prstGeom>
          <a:noFill/>
          <a:ln w="9525">
            <a:noFill/>
            <a:miter lim="800000"/>
            <a:headEnd/>
            <a:tailEnd/>
          </a:ln>
        </p:spPr>
        <p:txBody>
          <a:bodyPr lIns="0" tIns="0" rIns="0" bIns="0">
            <a:prstTxWarp prst="textNoShape">
              <a:avLst/>
            </a:prstTxWarp>
            <a:spAutoFit/>
          </a:bodyPr>
          <a:lstStyle/>
          <a:p>
            <a:r>
              <a:rPr lang="nl-NL" sz="900" b="1" dirty="0">
                <a:solidFill>
                  <a:schemeClr val="bg1"/>
                </a:solidFill>
              </a:rPr>
              <a:t>Disclaimer: </a:t>
            </a:r>
          </a:p>
          <a:p>
            <a:r>
              <a:rPr lang="nl-NL" sz="900" dirty="0">
                <a:solidFill>
                  <a:schemeClr val="bg1"/>
                </a:solidFill>
              </a:rPr>
              <a:t>Deze brochure is met de grootst mogelijke zorg samengesteld. Echter, alle informatie is uitsluitend ten behoeve van promotionele doeleinden. Er kunnen derhalve fouten of onvolledigheden in staan. Hiervoor kan Buisman Makelaars B.V. geen enkele aansprakelijkheid aanvaarden.</a:t>
            </a:r>
          </a:p>
        </p:txBody>
      </p:sp>
      <p:pic>
        <p:nvPicPr>
          <p:cNvPr id="49159" name="Afbeelding 13"/>
          <p:cNvPicPr>
            <a:picLocks noChangeAspect="1"/>
          </p:cNvPicPr>
          <p:nvPr/>
        </p:nvPicPr>
        <p:blipFill>
          <a:blip r:embed="rId3"/>
          <a:srcRect/>
          <a:stretch>
            <a:fillRect/>
          </a:stretch>
        </p:blipFill>
        <p:spPr bwMode="auto">
          <a:xfrm>
            <a:off x="682625" y="2843213"/>
            <a:ext cx="6197600" cy="14605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jdelijke aanduiding voor tekst 60">
            <a:extLst>
              <a:ext uri="{FF2B5EF4-FFF2-40B4-BE49-F238E27FC236}">
                <a16:creationId xmlns:a16="http://schemas.microsoft.com/office/drawing/2014/main" id="{C424557D-7B40-0F46-8A4D-6CE2C3458440}"/>
              </a:ext>
            </a:extLst>
          </p:cNvPr>
          <p:cNvSpPr>
            <a:spLocks noGrp="1"/>
          </p:cNvSpPr>
          <p:nvPr>
            <p:ph type="body" sz="quarter" idx="4294967295"/>
          </p:nvPr>
        </p:nvSpPr>
        <p:spPr>
          <a:xfrm>
            <a:off x="1260475" y="879475"/>
            <a:ext cx="5924550" cy="360363"/>
          </a:xfrm>
        </p:spPr>
        <p:txBody>
          <a:bodyPr/>
          <a:lstStyle/>
          <a:p>
            <a:pPr marL="0" indent="0" algn="r">
              <a:buNone/>
            </a:pPr>
            <a:r>
              <a:rPr lang="nl-NL" sz="1400" dirty="0">
                <a:solidFill>
                  <a:srgbClr val="505150"/>
                </a:solidFill>
                <a:latin typeface="+mn-lt"/>
              </a:rPr>
              <a:t>SCHIERSTINS 14 – DE LANDERIJEN – LELYSTAD </a:t>
            </a:r>
          </a:p>
        </p:txBody>
      </p:sp>
      <p:sp>
        <p:nvSpPr>
          <p:cNvPr id="51" name="Tijdelijke aanduiding voor inhoud 50">
            <a:extLst>
              <a:ext uri="{FF2B5EF4-FFF2-40B4-BE49-F238E27FC236}">
                <a16:creationId xmlns:a16="http://schemas.microsoft.com/office/drawing/2014/main" id="{6F70428B-FAF6-694D-A001-174E66597845}"/>
              </a:ext>
            </a:extLst>
          </p:cNvPr>
          <p:cNvSpPr>
            <a:spLocks noGrp="1"/>
          </p:cNvSpPr>
          <p:nvPr>
            <p:ph sz="quarter" idx="13"/>
          </p:nvPr>
        </p:nvSpPr>
        <p:spPr/>
        <p:txBody>
          <a:bodyPr numCol="1"/>
          <a:lstStyle/>
          <a:p>
            <a:r>
              <a:rPr lang="nl-NL" sz="1400" dirty="0"/>
              <a:t>Schierstins 14 – De Landerijen - Lelystad</a:t>
            </a:r>
          </a:p>
          <a:p>
            <a:r>
              <a:rPr lang="nl-NL" sz="1400" dirty="0"/>
              <a:t> </a:t>
            </a:r>
          </a:p>
          <a:p>
            <a:r>
              <a:rPr lang="nl-NL" sz="1400" dirty="0"/>
              <a:t>Een ruime 2-onder-1-kapwoning met garage op 236m² eigen grond met drie slaapkamers, een grote zolder, parkeergelegenheid op eigen terrein en de achtertuin op het zuiden!</a:t>
            </a:r>
          </a:p>
          <a:p>
            <a:r>
              <a:rPr lang="nl-NL" sz="1400" dirty="0"/>
              <a:t> </a:t>
            </a:r>
          </a:p>
          <a:p>
            <a:r>
              <a:rPr lang="nl-NL" sz="1400" dirty="0"/>
              <a:t>De wijk “De Landerijen” kenmerkt zich door het kindvriendelijke karakter met veel groen, (speel)ruimte en is daarom ook erg gewild bij (jonge) gezinnen.</a:t>
            </a:r>
          </a:p>
          <a:p>
            <a:r>
              <a:rPr lang="nl-NL" sz="1400" dirty="0"/>
              <a:t>Zowel het centrum van Lelystad als de diverse uitvalswegen (A6 en A27) zijn goed en vlot bereikbaar. </a:t>
            </a:r>
          </a:p>
          <a:p>
            <a:r>
              <a:rPr lang="nl-NL" sz="1400" dirty="0"/>
              <a:t> </a:t>
            </a:r>
          </a:p>
          <a:p>
            <a:r>
              <a:rPr lang="nl-NL" sz="1400" dirty="0">
                <a:ea typeface="Tamil Sangam MN" charset="0"/>
                <a:cs typeface="Tamil Sangam MN" charset="0"/>
              </a:rPr>
              <a:t>Benieuwd en deze woning bezichtigen? Neem dan gerust contact op met Buisman Makelaars. </a:t>
            </a:r>
          </a:p>
          <a:p>
            <a:endParaRPr lang="nl-NL" sz="1400" dirty="0"/>
          </a:p>
          <a:p>
            <a:r>
              <a:rPr lang="nl-NL" sz="1400" dirty="0"/>
              <a:t>Prijs: Bieden vanaf* € 225.000,00 k.k.</a:t>
            </a:r>
          </a:p>
          <a:p>
            <a:r>
              <a:rPr lang="nl-NL" sz="1400" dirty="0"/>
              <a:t>Aanvaarding: In overleg.</a:t>
            </a:r>
          </a:p>
          <a:p>
            <a:endParaRPr lang="nl-NL" dirty="0"/>
          </a:p>
        </p:txBody>
      </p:sp>
      <p:sp>
        <p:nvSpPr>
          <p:cNvPr id="62" name="Tijdelijke aanduiding voor tekst 61">
            <a:extLst>
              <a:ext uri="{FF2B5EF4-FFF2-40B4-BE49-F238E27FC236}">
                <a16:creationId xmlns:a16="http://schemas.microsoft.com/office/drawing/2014/main" id="{74C33D32-68B3-B84D-9B83-CCDECA06D3DC}"/>
              </a:ext>
            </a:extLst>
          </p:cNvPr>
          <p:cNvSpPr>
            <a:spLocks noGrp="1"/>
          </p:cNvSpPr>
          <p:nvPr>
            <p:ph type="body" sz="quarter" idx="14"/>
          </p:nvPr>
        </p:nvSpPr>
        <p:spPr>
          <a:xfrm>
            <a:off x="377825" y="5992391"/>
            <a:ext cx="6643688" cy="2737023"/>
          </a:xfrm>
        </p:spPr>
        <p:txBody>
          <a:bodyPr/>
          <a:lstStyle/>
          <a:p>
            <a:pPr marL="0" indent="0">
              <a:buNone/>
            </a:pPr>
            <a:r>
              <a:rPr lang="nl-NL" dirty="0">
                <a:solidFill>
                  <a:srgbClr val="129ECE"/>
                </a:solidFill>
                <a:ea typeface="Tamil Sangam MN" charset="0"/>
                <a:cs typeface="Tamil Sangam MN" charset="0"/>
              </a:rPr>
              <a:t>Bijzonderheden:</a:t>
            </a:r>
          </a:p>
          <a:p>
            <a:pPr lvl="0"/>
            <a:r>
              <a:rPr lang="nl-NL" dirty="0"/>
              <a:t>Bouwjaar: 2003</a:t>
            </a:r>
          </a:p>
          <a:p>
            <a:pPr lvl="0"/>
            <a:r>
              <a:rPr lang="nl-NL" dirty="0"/>
              <a:t>Perceeloppervlakte: 236m² </a:t>
            </a:r>
          </a:p>
          <a:p>
            <a:pPr lvl="0"/>
            <a:r>
              <a:rPr lang="nl-NL" dirty="0"/>
              <a:t>Woonoppervlakte: ca. 130m²</a:t>
            </a:r>
          </a:p>
          <a:p>
            <a:pPr lvl="0"/>
            <a:r>
              <a:rPr lang="nl-NL" dirty="0"/>
              <a:t>Inhoud: ca. 450m³</a:t>
            </a:r>
          </a:p>
          <a:p>
            <a:pPr lvl="0"/>
            <a:r>
              <a:rPr lang="nl-NL" dirty="0"/>
              <a:t>Aangesloten op het stadsverwarmingsnet</a:t>
            </a:r>
          </a:p>
          <a:p>
            <a:pPr lvl="0"/>
            <a:r>
              <a:rPr lang="nl-NL" dirty="0"/>
              <a:t>Parkeren op eigen terrein</a:t>
            </a:r>
          </a:p>
          <a:p>
            <a:pPr lvl="0"/>
            <a:r>
              <a:rPr lang="nl-NL" dirty="0"/>
              <a:t>Garage: ca. 17m²</a:t>
            </a:r>
          </a:p>
          <a:p>
            <a:pPr lvl="0"/>
            <a:r>
              <a:rPr lang="nl-NL" dirty="0"/>
              <a:t>Mogelijkheid tot realiseren balkon op het zuiden</a:t>
            </a:r>
          </a:p>
          <a:p>
            <a:pPr lvl="0"/>
            <a:r>
              <a:rPr lang="nl-NL" dirty="0"/>
              <a:t>Nette laminaatvloer door de gehele woning.</a:t>
            </a:r>
          </a:p>
          <a:p>
            <a:pPr lvl="0"/>
            <a:r>
              <a:rPr lang="nl-NL" dirty="0"/>
              <a:t>Verkoper heeft de woning nooit zelf bewoond, er zal dan ook een non-zelfbewoningsclausule opgenomen in de koopakte worden opgenomen.</a:t>
            </a:r>
          </a:p>
          <a:p>
            <a:pPr marL="0" indent="0">
              <a:buNone/>
            </a:pPr>
            <a:endParaRPr lang="nl-NL" sz="1100" dirty="0"/>
          </a:p>
          <a:p>
            <a:pPr marL="0" indent="0">
              <a:buNone/>
            </a:pPr>
            <a:r>
              <a:rPr lang="nl-NL" sz="1000" dirty="0"/>
              <a:t>*</a:t>
            </a:r>
            <a:r>
              <a:rPr lang="nl-NL" sz="1000" b="1" dirty="0"/>
              <a:t>Ieder voorstel boven de genoemde “bieden vanaf-prijs” zal door verkopers serieus in overweging worden genomen</a:t>
            </a:r>
            <a:r>
              <a:rPr lang="nl-NL" sz="1000" dirty="0"/>
              <a:t>.</a:t>
            </a:r>
            <a:endParaRPr lang="nl-NL" dirty="0"/>
          </a:p>
        </p:txBody>
      </p:sp>
      <p:pic>
        <p:nvPicPr>
          <p:cNvPr id="44" name="Tijdelijke aanduiding voor afbeelding 43">
            <a:extLst>
              <a:ext uri="{FF2B5EF4-FFF2-40B4-BE49-F238E27FC236}">
                <a16:creationId xmlns:a16="http://schemas.microsoft.com/office/drawing/2014/main" id="{63AEB1E9-E53F-0F4A-9DA8-50C654732E58}"/>
              </a:ext>
            </a:extLst>
          </p:cNvPr>
          <p:cNvPicPr>
            <a:picLocks noGrp="1" noChangeAspect="1"/>
          </p:cNvPicPr>
          <p:nvPr>
            <p:ph type="pic" sz="quarter" idx="15"/>
          </p:nvPr>
        </p:nvPicPr>
        <p:blipFill>
          <a:blip r:embed="rId2"/>
          <a:srcRect t="8685" b="8685"/>
          <a:stretch>
            <a:fillRect/>
          </a:stretch>
        </p:blipFill>
        <p:spPr>
          <a:xfrm>
            <a:off x="377825" y="9304759"/>
            <a:ext cx="958118" cy="792088"/>
          </a:xfrm>
        </p:spPr>
      </p:pic>
      <p:sp>
        <p:nvSpPr>
          <p:cNvPr id="63" name="Tijdelijke aanduiding voor tekst 62">
            <a:extLst>
              <a:ext uri="{FF2B5EF4-FFF2-40B4-BE49-F238E27FC236}">
                <a16:creationId xmlns:a16="http://schemas.microsoft.com/office/drawing/2014/main" id="{F8B612BD-3342-5846-81A7-10B5CFFEDBFA}"/>
              </a:ext>
            </a:extLst>
          </p:cNvPr>
          <p:cNvSpPr>
            <a:spLocks noGrp="1"/>
          </p:cNvSpPr>
          <p:nvPr>
            <p:ph type="body" sz="quarter" idx="16"/>
          </p:nvPr>
        </p:nvSpPr>
        <p:spPr/>
        <p:txBody>
          <a:bodyPr/>
          <a:lstStyle/>
          <a:p>
            <a:r>
              <a:rPr lang="nl-NL" dirty="0"/>
              <a:t>BUISMANMAKELAARS.NL</a:t>
            </a:r>
          </a:p>
        </p:txBody>
      </p:sp>
      <p:sp>
        <p:nvSpPr>
          <p:cNvPr id="64" name="Tijdelijke aanduiding voor tekst 63">
            <a:extLst>
              <a:ext uri="{FF2B5EF4-FFF2-40B4-BE49-F238E27FC236}">
                <a16:creationId xmlns:a16="http://schemas.microsoft.com/office/drawing/2014/main" id="{EF53A0B2-B98C-434E-9A53-B90CA78CB5C6}"/>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220404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B92249-8C1F-3344-A14B-4C5E5BFE7125}"/>
              </a:ext>
            </a:extLst>
          </p:cNvPr>
          <p:cNvSpPr>
            <a:spLocks noGrp="1"/>
          </p:cNvSpPr>
          <p:nvPr>
            <p:ph type="title"/>
          </p:nvPr>
        </p:nvSpPr>
        <p:spPr/>
        <p:txBody>
          <a:bodyPr/>
          <a:lstStyle/>
          <a:p>
            <a:r>
              <a:rPr lang="nl-NL" dirty="0">
                <a:solidFill>
                  <a:srgbClr val="505150"/>
                </a:solidFill>
                <a:ea typeface="Titillium WebSemiBold" charset="0"/>
                <a:cs typeface="Titillium WebSemiBold" charset="0"/>
              </a:rPr>
              <a:t>INDELING</a:t>
            </a:r>
          </a:p>
        </p:txBody>
      </p:sp>
      <p:sp>
        <p:nvSpPr>
          <p:cNvPr id="4" name="Tijdelijke aanduiding voor tekst 3">
            <a:extLst>
              <a:ext uri="{FF2B5EF4-FFF2-40B4-BE49-F238E27FC236}">
                <a16:creationId xmlns:a16="http://schemas.microsoft.com/office/drawing/2014/main" id="{D38D50B3-B3E5-734B-84CD-0AA83D5C8EE3}"/>
              </a:ext>
            </a:extLst>
          </p:cNvPr>
          <p:cNvSpPr>
            <a:spLocks noGrp="1"/>
          </p:cNvSpPr>
          <p:nvPr>
            <p:ph type="body" sz="quarter" idx="14"/>
          </p:nvPr>
        </p:nvSpPr>
        <p:spPr/>
        <p:txBody>
          <a:bodyPr/>
          <a:lstStyle/>
          <a:p>
            <a:pPr>
              <a:lnSpc>
                <a:spcPct val="90000"/>
              </a:lnSpc>
            </a:pPr>
            <a:r>
              <a:rPr lang="nl-NL" sz="1800" dirty="0">
                <a:solidFill>
                  <a:srgbClr val="129ECE"/>
                </a:solidFill>
                <a:ea typeface="Titillium WebSemiBold" charset="0"/>
                <a:cs typeface="Titillium WebSemiBold" charset="0"/>
              </a:rPr>
              <a:t>BEGANE GROND</a:t>
            </a:r>
          </a:p>
          <a:p>
            <a:pPr>
              <a:lnSpc>
                <a:spcPct val="90000"/>
              </a:lnSpc>
            </a:pPr>
            <a:endParaRPr lang="nl-NL" sz="1400" b="1" dirty="0">
              <a:ea typeface="Titillium WebBold" charset="0"/>
              <a:cs typeface="Titillium WebBold" charset="0"/>
            </a:endParaRPr>
          </a:p>
          <a:p>
            <a:r>
              <a:rPr lang="nl-NL" sz="1400" dirty="0"/>
              <a:t>Entree; hal met meterkast, toilet met fonteintje en trapopgang; tuingerichte woonkamer (ca. 28,3m²) met trapkast en dubbele deuren naar de tuin.</a:t>
            </a:r>
          </a:p>
          <a:p>
            <a:endParaRPr lang="nl-NL" sz="1400" dirty="0"/>
          </a:p>
          <a:p>
            <a:r>
              <a:rPr lang="nl-NL" sz="1400" dirty="0"/>
              <a:t>(woon)keuken van ca. 18m² in hoekopstelling en v.v. diverse apparatuur (o.a. koelkast, oven, kookplaat en afzuigkap).</a:t>
            </a:r>
          </a:p>
          <a:p>
            <a:endParaRPr lang="nl-NL" sz="1400" dirty="0"/>
          </a:p>
          <a:p>
            <a:r>
              <a:rPr lang="nl-NL" sz="1400" dirty="0"/>
              <a:t>De begane grond is v.v. een laminaatvloer.</a:t>
            </a:r>
          </a:p>
          <a:p>
            <a:endParaRPr lang="nl-NL" dirty="0"/>
          </a:p>
        </p:txBody>
      </p:sp>
      <p:sp>
        <p:nvSpPr>
          <p:cNvPr id="5" name="Tijdelijke aanduiding voor tekst 4">
            <a:extLst>
              <a:ext uri="{FF2B5EF4-FFF2-40B4-BE49-F238E27FC236}">
                <a16:creationId xmlns:a16="http://schemas.microsoft.com/office/drawing/2014/main" id="{C1A3DB7A-68F5-DC4D-8567-3DE4400A62A7}"/>
              </a:ext>
            </a:extLst>
          </p:cNvPr>
          <p:cNvSpPr>
            <a:spLocks noGrp="1"/>
          </p:cNvSpPr>
          <p:nvPr>
            <p:ph type="body" sz="quarter" idx="15"/>
          </p:nvPr>
        </p:nvSpPr>
        <p:spPr/>
        <p:txBody>
          <a:bodyPr/>
          <a:lstStyle/>
          <a:p>
            <a:pPr>
              <a:defRPr/>
            </a:pPr>
            <a:r>
              <a:rPr lang="nl-NL" dirty="0"/>
              <a:t>Meer informatie? KIJK op BuismanMakelaars.nl </a:t>
            </a:r>
          </a:p>
          <a:p>
            <a:pPr>
              <a:defRPr/>
            </a:pPr>
            <a:r>
              <a:rPr lang="nl-NL" dirty="0"/>
              <a:t>Deze woning kopen? Neem uw eigen NVM-aankoopmakelaar mee!</a:t>
            </a:r>
          </a:p>
          <a:p>
            <a:endParaRPr lang="nl-NL" dirty="0"/>
          </a:p>
        </p:txBody>
      </p:sp>
      <p:pic>
        <p:nvPicPr>
          <p:cNvPr id="12" name="Tijdelijke aanduiding voor afbeelding 11">
            <a:extLst>
              <a:ext uri="{FF2B5EF4-FFF2-40B4-BE49-F238E27FC236}">
                <a16:creationId xmlns:a16="http://schemas.microsoft.com/office/drawing/2014/main" id="{F4C16FDB-5147-254D-8B59-E2CC2C01A335}"/>
              </a:ext>
            </a:extLst>
          </p:cNvPr>
          <p:cNvPicPr>
            <a:picLocks noGrp="1" noChangeAspect="1"/>
          </p:cNvPicPr>
          <p:nvPr>
            <p:ph type="pic" sz="quarter" idx="18"/>
          </p:nvPr>
        </p:nvPicPr>
        <p:blipFill>
          <a:blip r:embed="rId2"/>
          <a:srcRect t="212" b="212"/>
          <a:stretch>
            <a:fillRect/>
          </a:stretch>
        </p:blipFill>
        <p:spPr>
          <a:prstGeom prst="rect">
            <a:avLst/>
          </a:prstGeom>
          <a:ln>
            <a:noFill/>
          </a:ln>
          <a:effectLst>
            <a:softEdge rad="112500"/>
          </a:effectLst>
        </p:spPr>
      </p:pic>
      <p:pic>
        <p:nvPicPr>
          <p:cNvPr id="16" name="Tijdelijke aanduiding voor afbeelding 15">
            <a:extLst>
              <a:ext uri="{FF2B5EF4-FFF2-40B4-BE49-F238E27FC236}">
                <a16:creationId xmlns:a16="http://schemas.microsoft.com/office/drawing/2014/main" id="{251AEBBC-63B1-A14B-9A91-2CBFD3109587}"/>
              </a:ext>
            </a:extLst>
          </p:cNvPr>
          <p:cNvPicPr>
            <a:picLocks noGrp="1" noChangeAspect="1"/>
          </p:cNvPicPr>
          <p:nvPr>
            <p:ph type="pic" sz="quarter" idx="20"/>
          </p:nvPr>
        </p:nvPicPr>
        <p:blipFill>
          <a:blip r:embed="rId3"/>
          <a:srcRect t="212" b="212"/>
          <a:stretch>
            <a:fillRect/>
          </a:stretch>
        </p:blipFill>
        <p:spPr>
          <a:prstGeom prst="rect">
            <a:avLst/>
          </a:prstGeom>
          <a:ln>
            <a:noFill/>
          </a:ln>
          <a:effectLst>
            <a:softEdge rad="112500"/>
          </a:effectLst>
        </p:spPr>
      </p:pic>
      <p:pic>
        <p:nvPicPr>
          <p:cNvPr id="24" name="Tijdelijke aanduiding voor afbeelding 23">
            <a:extLst>
              <a:ext uri="{FF2B5EF4-FFF2-40B4-BE49-F238E27FC236}">
                <a16:creationId xmlns:a16="http://schemas.microsoft.com/office/drawing/2014/main" id="{31B015C9-B141-F44B-99F1-1FAFE31A4D7B}"/>
              </a:ext>
            </a:extLst>
          </p:cNvPr>
          <p:cNvPicPr>
            <a:picLocks noGrp="1" noChangeAspect="1"/>
          </p:cNvPicPr>
          <p:nvPr>
            <p:ph type="pic" sz="quarter" idx="10"/>
          </p:nvPr>
        </p:nvPicPr>
        <p:blipFill>
          <a:blip r:embed="rId4"/>
          <a:srcRect t="212" b="212"/>
          <a:stretch>
            <a:fillRect/>
          </a:stretch>
        </p:blipFill>
        <p:spPr>
          <a:prstGeom prst="rect">
            <a:avLst/>
          </a:prstGeom>
          <a:ln>
            <a:noFill/>
          </a:ln>
          <a:effectLst>
            <a:softEdge rad="112500"/>
          </a:effectLst>
        </p:spPr>
      </p:pic>
      <p:pic>
        <p:nvPicPr>
          <p:cNvPr id="3" name="Tijdelijke aanduiding voor afbeelding 15">
            <a:extLst>
              <a:ext uri="{FF2B5EF4-FFF2-40B4-BE49-F238E27FC236}">
                <a16:creationId xmlns:a16="http://schemas.microsoft.com/office/drawing/2014/main" id="{38AC5EBF-E39D-D8F9-EFA9-DFECC42A7C45}"/>
              </a:ext>
            </a:extLst>
          </p:cNvPr>
          <p:cNvPicPr>
            <a:picLocks noChangeAspect="1"/>
          </p:cNvPicPr>
          <p:nvPr/>
        </p:nvPicPr>
        <p:blipFill>
          <a:blip r:embed="rId3"/>
          <a:srcRect t="212" b="212"/>
          <a:stretch>
            <a:fillRect/>
          </a:stretch>
        </p:blipFill>
        <p:spPr bwMode="auto">
          <a:xfrm>
            <a:off x="117379" y="4444822"/>
            <a:ext cx="3660544" cy="2428378"/>
          </a:xfrm>
          <a:prstGeom prst="rect">
            <a:avLst/>
          </a:prstGeom>
          <a:noFill/>
          <a:ln w="9525">
            <a:noFill/>
            <a:miter lim="800000"/>
            <a:headEnd/>
            <a:tailEnd/>
          </a:ln>
          <a:effectLst>
            <a:softEdge rad="112500"/>
          </a:effectLst>
        </p:spPr>
      </p:pic>
    </p:spTree>
    <p:extLst>
      <p:ext uri="{BB962C8B-B14F-4D97-AF65-F5344CB8AC3E}">
        <p14:creationId xmlns:p14="http://schemas.microsoft.com/office/powerpoint/2010/main" val="3149588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binnen, bed, muur, vloer&#10;&#10;Automatisch gegenereerde beschrijving">
            <a:extLst>
              <a:ext uri="{FF2B5EF4-FFF2-40B4-BE49-F238E27FC236}">
                <a16:creationId xmlns:a16="http://schemas.microsoft.com/office/drawing/2014/main" id="{CE15E536-8DD6-E14C-831D-620C9BFBAC41}"/>
              </a:ext>
            </a:extLst>
          </p:cNvPr>
          <p:cNvPicPr>
            <a:picLocks noGrp="1" noChangeAspect="1"/>
          </p:cNvPicPr>
          <p:nvPr>
            <p:ph type="pic" sz="quarter" idx="10"/>
          </p:nvPr>
        </p:nvPicPr>
        <p:blipFill rotWithShape="1">
          <a:blip r:embed="rId3"/>
          <a:srcRect t="271" b="271"/>
          <a:stretch>
            <a:fillRect/>
          </a:stretch>
        </p:blipFill>
        <p:spPr>
          <a:prstGeom prst="rect">
            <a:avLst/>
          </a:prstGeom>
          <a:ln>
            <a:noFill/>
          </a:ln>
          <a:effectLst>
            <a:softEdge rad="112500"/>
          </a:effectLst>
        </p:spPr>
      </p:pic>
      <p:sp>
        <p:nvSpPr>
          <p:cNvPr id="6" name="Tijdelijke aanduiding voor tekst 5">
            <a:extLst>
              <a:ext uri="{FF2B5EF4-FFF2-40B4-BE49-F238E27FC236}">
                <a16:creationId xmlns:a16="http://schemas.microsoft.com/office/drawing/2014/main" id="{17A7F0F1-7EC2-6744-9DA5-66B6AADECC75}"/>
              </a:ext>
            </a:extLst>
          </p:cNvPr>
          <p:cNvSpPr>
            <a:spLocks noGrp="1"/>
          </p:cNvSpPr>
          <p:nvPr>
            <p:ph type="body" sz="quarter" idx="14"/>
          </p:nvPr>
        </p:nvSpPr>
        <p:spPr>
          <a:xfrm>
            <a:off x="109017" y="6928495"/>
            <a:ext cx="3630555" cy="2845458"/>
          </a:xfrm>
        </p:spPr>
        <p:txBody>
          <a:bodyPr/>
          <a:lstStyle/>
          <a:p>
            <a:r>
              <a:rPr lang="nl-NL" sz="1800" dirty="0">
                <a:solidFill>
                  <a:srgbClr val="0D9ECE"/>
                </a:solidFill>
              </a:rPr>
              <a:t>EERSTE VERDIEPING</a:t>
            </a:r>
          </a:p>
          <a:p>
            <a:endParaRPr lang="nl-NL" sz="1400" dirty="0"/>
          </a:p>
          <a:p>
            <a:r>
              <a:rPr lang="nl-NL" sz="1400" dirty="0"/>
              <a:t>Overloop; drie slaapkamers (respectievelijk ca. 6,3 / 8,5 en 14,7m².</a:t>
            </a:r>
          </a:p>
          <a:p>
            <a:endParaRPr lang="nl-NL" sz="1400" dirty="0"/>
          </a:p>
          <a:p>
            <a:r>
              <a:rPr lang="nl-NL" sz="1400" dirty="0"/>
              <a:t>Fraaie, volledig betegelde badkamer welke is voorzien van een vrij hangend toilet, riante inloopdouche met stortdouche en een modern wastafel meubel.</a:t>
            </a:r>
          </a:p>
          <a:p>
            <a:endParaRPr lang="nl-NL" dirty="0"/>
          </a:p>
        </p:txBody>
      </p:sp>
      <p:sp>
        <p:nvSpPr>
          <p:cNvPr id="7" name="Tijdelijke aanduiding voor tekst 6">
            <a:extLst>
              <a:ext uri="{FF2B5EF4-FFF2-40B4-BE49-F238E27FC236}">
                <a16:creationId xmlns:a16="http://schemas.microsoft.com/office/drawing/2014/main" id="{0E197EE5-ACEC-9549-BB5C-1F626C6F73F5}"/>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D8406C44-FB38-594C-A275-BEAE9442EA91}"/>
              </a:ext>
            </a:extLst>
          </p:cNvPr>
          <p:cNvSpPr>
            <a:spLocks noGrp="1"/>
          </p:cNvSpPr>
          <p:nvPr>
            <p:ph type="body" sz="quarter" idx="16"/>
          </p:nvPr>
        </p:nvSpPr>
        <p:spPr/>
        <p:txBody>
          <a:bodyPr/>
          <a:lstStyle/>
          <a:p>
            <a:r>
              <a:rPr lang="nl-NL" dirty="0"/>
              <a:t>BUISMANMAKELAARS.NL</a:t>
            </a:r>
          </a:p>
          <a:p>
            <a:endParaRPr lang="nl-NL" dirty="0"/>
          </a:p>
        </p:txBody>
      </p:sp>
      <p:pic>
        <p:nvPicPr>
          <p:cNvPr id="9" name="Tijdelijke aanduiding voor afbeelding 8" descr="Afbeelding met binnen, vloer, muur, gebouw&#10;&#10;Automatisch gegenereerde beschrijving">
            <a:extLst>
              <a:ext uri="{FF2B5EF4-FFF2-40B4-BE49-F238E27FC236}">
                <a16:creationId xmlns:a16="http://schemas.microsoft.com/office/drawing/2014/main" id="{99335A94-4D8F-6A44-9C15-B1E5CEF38A1E}"/>
              </a:ext>
            </a:extLst>
          </p:cNvPr>
          <p:cNvPicPr>
            <a:picLocks noGrp="1" noChangeAspect="1"/>
          </p:cNvPicPr>
          <p:nvPr>
            <p:ph type="pic" sz="quarter" idx="18"/>
          </p:nvPr>
        </p:nvPicPr>
        <p:blipFill rotWithShape="1">
          <a:blip r:embed="rId4"/>
          <a:srcRect t="271" b="271"/>
          <a:stretch>
            <a:fillRect/>
          </a:stretch>
        </p:blipFill>
        <p:spPr>
          <a:prstGeom prst="rect">
            <a:avLst/>
          </a:prstGeom>
          <a:ln>
            <a:noFill/>
          </a:ln>
          <a:effectLst>
            <a:softEdge rad="112500"/>
          </a:effectLst>
        </p:spPr>
      </p:pic>
      <p:pic>
        <p:nvPicPr>
          <p:cNvPr id="11" name="Tijdelijke aanduiding voor afbeelding 10" descr="Afbeelding met binnen, vloer, muur, venster&#10;&#10;Automatisch gegenereerde beschrijving">
            <a:extLst>
              <a:ext uri="{FF2B5EF4-FFF2-40B4-BE49-F238E27FC236}">
                <a16:creationId xmlns:a16="http://schemas.microsoft.com/office/drawing/2014/main" id="{FF2AC905-A5A5-E843-89C5-76F6D0F4DE53}"/>
              </a:ext>
            </a:extLst>
          </p:cNvPr>
          <p:cNvPicPr>
            <a:picLocks noGrp="1" noChangeAspect="1"/>
          </p:cNvPicPr>
          <p:nvPr>
            <p:ph type="pic" sz="quarter" idx="19"/>
          </p:nvPr>
        </p:nvPicPr>
        <p:blipFill rotWithShape="1">
          <a:blip r:embed="rId5"/>
          <a:srcRect t="271" b="271"/>
          <a:stretch>
            <a:fillRect/>
          </a:stretch>
        </p:blipFill>
        <p:spPr>
          <a:prstGeom prst="rect">
            <a:avLst/>
          </a:prstGeom>
          <a:ln>
            <a:noFill/>
          </a:ln>
          <a:effectLst>
            <a:softEdge rad="112500"/>
          </a:effectLst>
        </p:spPr>
      </p:pic>
      <p:pic>
        <p:nvPicPr>
          <p:cNvPr id="13" name="Tijdelijke aanduiding voor afbeelding 12" descr="Afbeelding met binnen, badkamer, betegeld, zongebruind&#10;&#10;Automatisch gegenereerde beschrijving">
            <a:extLst>
              <a:ext uri="{FF2B5EF4-FFF2-40B4-BE49-F238E27FC236}">
                <a16:creationId xmlns:a16="http://schemas.microsoft.com/office/drawing/2014/main" id="{84906E4F-6EF7-C143-AC87-8519C3D625CE}"/>
              </a:ext>
            </a:extLst>
          </p:cNvPr>
          <p:cNvPicPr>
            <a:picLocks noGrp="1" noChangeAspect="1"/>
          </p:cNvPicPr>
          <p:nvPr>
            <p:ph type="pic" sz="quarter" idx="20"/>
          </p:nvPr>
        </p:nvPicPr>
        <p:blipFill rotWithShape="1">
          <a:blip r:embed="rId6"/>
          <a:srcRect t="271" b="271"/>
          <a:stretch>
            <a:fillRect/>
          </a:stretch>
        </p:blipFill>
        <p:spPr>
          <a:prstGeom prst="rect">
            <a:avLst/>
          </a:prstGeom>
          <a:ln>
            <a:noFill/>
          </a:ln>
          <a:effectLst>
            <a:softEdge rad="112500"/>
          </a:effectLst>
        </p:spPr>
      </p:pic>
      <p:pic>
        <p:nvPicPr>
          <p:cNvPr id="20" name="Tijdelijke aanduiding voor afbeelding 19" descr="Afbeelding met badkamer, binnen, muur, gootsteen&#10;&#10;Automatisch gegenereerde beschrijving">
            <a:extLst>
              <a:ext uri="{FF2B5EF4-FFF2-40B4-BE49-F238E27FC236}">
                <a16:creationId xmlns:a16="http://schemas.microsoft.com/office/drawing/2014/main" id="{A6782E45-A3B1-BA4A-9CE9-9FDA3254622E}"/>
              </a:ext>
            </a:extLst>
          </p:cNvPr>
          <p:cNvPicPr>
            <a:picLocks noGrp="1" noChangeAspect="1"/>
          </p:cNvPicPr>
          <p:nvPr>
            <p:ph type="pic" sz="quarter" idx="21"/>
          </p:nvPr>
        </p:nvPicPr>
        <p:blipFill rotWithShape="1">
          <a:blip r:embed="rId7"/>
          <a:srcRect t="548" b="548"/>
          <a:stretch>
            <a:fillRect/>
          </a:stretch>
        </p:blipFill>
        <p:spPr>
          <a:prstGeom prst="rect">
            <a:avLst/>
          </a:prstGeom>
          <a:ln>
            <a:noFill/>
          </a:ln>
          <a:effectLst>
            <a:softEdge rad="112500"/>
          </a:effectLst>
        </p:spPr>
      </p:pic>
      <p:sp>
        <p:nvSpPr>
          <p:cNvPr id="19" name="Tijdelijke aanduiding voor tekst 18">
            <a:extLst>
              <a:ext uri="{FF2B5EF4-FFF2-40B4-BE49-F238E27FC236}">
                <a16:creationId xmlns:a16="http://schemas.microsoft.com/office/drawing/2014/main" id="{194E5882-5695-6740-A0B7-84683773A700}"/>
              </a:ext>
            </a:extLst>
          </p:cNvPr>
          <p:cNvSpPr>
            <a:spLocks noGrp="1"/>
          </p:cNvSpPr>
          <p:nvPr>
            <p:ph type="body" sz="quarter" idx="22"/>
          </p:nvPr>
        </p:nvSpPr>
        <p:spPr/>
        <p:txBody>
          <a:bodyPr/>
          <a:lstStyle/>
          <a:p>
            <a:r>
              <a:rPr lang="nl-NL" dirty="0"/>
              <a:t>HORST 30-21 – BOSWIJK – LELYSTAD </a:t>
            </a:r>
          </a:p>
          <a:p>
            <a:endParaRPr lang="nl-NL"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Afbeelding met binnen, vloer, muur, bed&#10;&#10;Automatisch gegenereerde beschrijving">
            <a:extLst>
              <a:ext uri="{FF2B5EF4-FFF2-40B4-BE49-F238E27FC236}">
                <a16:creationId xmlns:a16="http://schemas.microsoft.com/office/drawing/2014/main" id="{1EAEC5DA-586F-F944-8076-690F153F7A1E}"/>
              </a:ext>
            </a:extLst>
          </p:cNvPr>
          <p:cNvPicPr>
            <a:picLocks noGrp="1" noChangeAspect="1"/>
          </p:cNvPicPr>
          <p:nvPr>
            <p:ph type="pic" sz="quarter" idx="10"/>
          </p:nvPr>
        </p:nvPicPr>
        <p:blipFill rotWithShape="1">
          <a:blip r:embed="rId3"/>
          <a:srcRect t="271" b="271"/>
          <a:stretch>
            <a:fillRect/>
          </a:stretch>
        </p:blipFill>
        <p:spPr>
          <a:prstGeom prst="rect">
            <a:avLst/>
          </a:prstGeom>
          <a:ln>
            <a:noFill/>
          </a:ln>
          <a:effectLst>
            <a:softEdge rad="112500"/>
          </a:effectLst>
        </p:spPr>
      </p:pic>
      <p:sp>
        <p:nvSpPr>
          <p:cNvPr id="3" name="Tijdelijke aanduiding voor tekst 2">
            <a:extLst>
              <a:ext uri="{FF2B5EF4-FFF2-40B4-BE49-F238E27FC236}">
                <a16:creationId xmlns:a16="http://schemas.microsoft.com/office/drawing/2014/main" id="{F6E00855-E6BA-7046-8E80-C4F59453E89F}"/>
              </a:ext>
            </a:extLst>
          </p:cNvPr>
          <p:cNvSpPr>
            <a:spLocks noGrp="1"/>
          </p:cNvSpPr>
          <p:nvPr>
            <p:ph type="body" sz="quarter" idx="14"/>
          </p:nvPr>
        </p:nvSpPr>
        <p:spPr>
          <a:xfrm>
            <a:off x="463344" y="8638861"/>
            <a:ext cx="6552456" cy="1674010"/>
          </a:xfrm>
        </p:spPr>
        <p:txBody>
          <a:bodyPr/>
          <a:lstStyle/>
          <a:p>
            <a:r>
              <a:rPr lang="nl-NL" sz="1800" dirty="0">
                <a:solidFill>
                  <a:srgbClr val="0D9ECE"/>
                </a:solidFill>
              </a:rPr>
              <a:t>TUIN</a:t>
            </a:r>
          </a:p>
          <a:p>
            <a:endParaRPr lang="nl-NL" sz="1400" dirty="0"/>
          </a:p>
          <a:p>
            <a:r>
              <a:rPr lang="nl-NL" sz="1400" dirty="0"/>
              <a:t>Georiënteerd op het zuiden, afmeting ca. 5,5 x 14,45 meter (inclusief garage), aluminium terras overkapping/veranda met elektrisch screen, houten garage met extra aangebouwde houten berging van totaal ongeveer 23,8m², achterom, erfafscheiding en bestrating. De voortuin meet ongeveer 5,5 x 3 meter.</a:t>
            </a:r>
          </a:p>
          <a:p>
            <a:endParaRPr lang="nl-NL" dirty="0"/>
          </a:p>
        </p:txBody>
      </p:sp>
      <p:sp>
        <p:nvSpPr>
          <p:cNvPr id="5" name="Tijdelijke aanduiding voor tekst 4">
            <a:extLst>
              <a:ext uri="{FF2B5EF4-FFF2-40B4-BE49-F238E27FC236}">
                <a16:creationId xmlns:a16="http://schemas.microsoft.com/office/drawing/2014/main" id="{A01A03AE-8E77-234C-A818-4DF2AD965A6C}"/>
              </a:ext>
            </a:extLst>
          </p:cNvPr>
          <p:cNvSpPr>
            <a:spLocks noGrp="1"/>
          </p:cNvSpPr>
          <p:nvPr>
            <p:ph type="body" sz="quarter" idx="16"/>
          </p:nvPr>
        </p:nvSpPr>
        <p:spPr/>
        <p:txBody>
          <a:bodyPr/>
          <a:lstStyle/>
          <a:p>
            <a:r>
              <a:rPr lang="nl-NL" dirty="0"/>
              <a:t>BUISMANMAKELAARS.NL</a:t>
            </a:r>
          </a:p>
          <a:p>
            <a:endParaRPr lang="nl-NL" dirty="0"/>
          </a:p>
        </p:txBody>
      </p:sp>
      <p:pic>
        <p:nvPicPr>
          <p:cNvPr id="14" name="Tijdelijke aanduiding voor afbeelding 13" descr="Afbeelding met vloer, binnen, bed, slaapkamer&#10;&#10;Automatisch gegenereerde beschrijving">
            <a:extLst>
              <a:ext uri="{FF2B5EF4-FFF2-40B4-BE49-F238E27FC236}">
                <a16:creationId xmlns:a16="http://schemas.microsoft.com/office/drawing/2014/main" id="{8C6B3A18-84A8-5642-8E69-62A224BADE29}"/>
              </a:ext>
            </a:extLst>
          </p:cNvPr>
          <p:cNvPicPr>
            <a:picLocks noGrp="1" noChangeAspect="1"/>
          </p:cNvPicPr>
          <p:nvPr>
            <p:ph type="pic" sz="quarter" idx="18"/>
          </p:nvPr>
        </p:nvPicPr>
        <p:blipFill rotWithShape="1">
          <a:blip r:embed="rId4"/>
          <a:srcRect t="271" b="271"/>
          <a:stretch>
            <a:fillRect/>
          </a:stretch>
        </p:blipFill>
        <p:spPr>
          <a:prstGeom prst="rect">
            <a:avLst/>
          </a:prstGeom>
          <a:ln>
            <a:noFill/>
          </a:ln>
          <a:effectLst>
            <a:softEdge rad="112500"/>
          </a:effectLst>
        </p:spPr>
      </p:pic>
      <p:pic>
        <p:nvPicPr>
          <p:cNvPr id="16" name="Tijdelijke aanduiding voor afbeelding 15">
            <a:extLst>
              <a:ext uri="{FF2B5EF4-FFF2-40B4-BE49-F238E27FC236}">
                <a16:creationId xmlns:a16="http://schemas.microsoft.com/office/drawing/2014/main" id="{833373BC-4DDF-124D-9277-1D39DD607BDA}"/>
              </a:ext>
            </a:extLst>
          </p:cNvPr>
          <p:cNvPicPr>
            <a:picLocks noGrp="1" noChangeAspect="1"/>
          </p:cNvPicPr>
          <p:nvPr>
            <p:ph type="pic" sz="quarter" idx="19"/>
          </p:nvPr>
        </p:nvPicPr>
        <p:blipFill rotWithShape="1">
          <a:blip r:embed="rId5"/>
          <a:srcRect t="271" b="271"/>
          <a:stretch>
            <a:fillRect/>
          </a:stretch>
        </p:blipFill>
        <p:spPr>
          <a:prstGeom prst="rect">
            <a:avLst/>
          </a:prstGeom>
          <a:ln>
            <a:noFill/>
          </a:ln>
          <a:effectLst>
            <a:softEdge rad="112500"/>
          </a:effectLst>
        </p:spPr>
      </p:pic>
      <p:pic>
        <p:nvPicPr>
          <p:cNvPr id="18" name="Tijdelijke aanduiding voor afbeelding 17" descr="Afbeelding met buiten, gebouw, huis, stoeprand&#10;&#10;Automatisch gegenereerde beschrijving">
            <a:extLst>
              <a:ext uri="{FF2B5EF4-FFF2-40B4-BE49-F238E27FC236}">
                <a16:creationId xmlns:a16="http://schemas.microsoft.com/office/drawing/2014/main" id="{81C5C13C-5870-7B42-A874-7F1E13D53BA5}"/>
              </a:ext>
            </a:extLst>
          </p:cNvPr>
          <p:cNvPicPr>
            <a:picLocks noGrp="1" noChangeAspect="1"/>
          </p:cNvPicPr>
          <p:nvPr>
            <p:ph type="pic" sz="quarter" idx="20"/>
          </p:nvPr>
        </p:nvPicPr>
        <p:blipFill rotWithShape="1">
          <a:blip r:embed="rId6"/>
          <a:srcRect t="271" b="271"/>
          <a:stretch>
            <a:fillRect/>
          </a:stretch>
        </p:blipFill>
        <p:spPr>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D4E603FB-AE22-4F4A-9BCE-53FA8E55ADA1}"/>
              </a:ext>
            </a:extLst>
          </p:cNvPr>
          <p:cNvSpPr>
            <a:spLocks noGrp="1"/>
          </p:cNvSpPr>
          <p:nvPr>
            <p:ph type="body" sz="quarter" idx="21"/>
          </p:nvPr>
        </p:nvSpPr>
        <p:spPr/>
        <p:txBody>
          <a:bodyPr/>
          <a:lstStyle/>
          <a:p>
            <a:r>
              <a:rPr lang="nl-NL" sz="1800" dirty="0">
                <a:solidFill>
                  <a:srgbClr val="0D9ECE"/>
                </a:solidFill>
              </a:rPr>
              <a:t>TWEEDE VERDIEPING</a:t>
            </a:r>
          </a:p>
          <a:p>
            <a:endParaRPr lang="nl-NL" sz="1400" dirty="0"/>
          </a:p>
          <a:p>
            <a:r>
              <a:rPr lang="nl-NL" sz="1400" dirty="0"/>
              <a:t>Open zolder (ca. 3,52 x 5,17, volgens NEN 2580) met de opstelling van de c.v. ketel, de mechanische ventilatie unit alsmede de wasmachine aansluiting en een dakraam.</a:t>
            </a:r>
          </a:p>
          <a:p>
            <a:endParaRPr lang="nl-NL" dirty="0"/>
          </a:p>
        </p:txBody>
      </p:sp>
      <p:sp>
        <p:nvSpPr>
          <p:cNvPr id="10" name="Tijdelijke aanduiding voor tekst 9">
            <a:extLst>
              <a:ext uri="{FF2B5EF4-FFF2-40B4-BE49-F238E27FC236}">
                <a16:creationId xmlns:a16="http://schemas.microsoft.com/office/drawing/2014/main" id="{5AFA3A85-7B29-0342-B45A-8041217C1284}"/>
              </a:ext>
            </a:extLst>
          </p:cNvPr>
          <p:cNvSpPr>
            <a:spLocks noGrp="1"/>
          </p:cNvSpPr>
          <p:nvPr>
            <p:ph type="body" sz="quarter" idx="22"/>
          </p:nvPr>
        </p:nvSpPr>
        <p:spPr/>
        <p:txBody>
          <a:bodyPr/>
          <a:lstStyle/>
          <a:p>
            <a:r>
              <a:rPr lang="nl-NL" dirty="0"/>
              <a:t>HORST 30-21 – BOSWIJK – LELYSTAD </a:t>
            </a:r>
          </a:p>
          <a:p>
            <a:endParaRPr lang="nl-NL" dirty="0"/>
          </a:p>
        </p:txBody>
      </p:sp>
    </p:spTree>
    <p:extLst>
      <p:ext uri="{BB962C8B-B14F-4D97-AF65-F5344CB8AC3E}">
        <p14:creationId xmlns:p14="http://schemas.microsoft.com/office/powerpoint/2010/main" val="3013474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5232376F-6507-9C47-9A49-37E4CE543203}"/>
              </a:ext>
            </a:extLst>
          </p:cNvPr>
          <p:cNvPicPr>
            <a:picLocks noGrp="1" noChangeAspect="1"/>
          </p:cNvPicPr>
          <p:nvPr>
            <p:ph type="pic" sz="quarter" idx="10"/>
          </p:nvPr>
        </p:nvPicPr>
        <p:blipFill>
          <a:blip r:embed="rId3"/>
          <a:srcRect t="261" b="261"/>
          <a:stretch/>
        </p:blipFill>
        <p:spPr>
          <a:xfrm>
            <a:off x="98580" y="1980755"/>
            <a:ext cx="3660544" cy="2428378"/>
          </a:xfrm>
          <a:prstGeom prst="rect">
            <a:avLst/>
          </a:prstGeom>
          <a:ln>
            <a:noFill/>
          </a:ln>
          <a:effectLst>
            <a:softEdge rad="112500"/>
          </a:effectLst>
        </p:spPr>
      </p:pic>
      <p:sp>
        <p:nvSpPr>
          <p:cNvPr id="3" name="Tijdelijke aanduiding voor tekst 2">
            <a:extLst>
              <a:ext uri="{FF2B5EF4-FFF2-40B4-BE49-F238E27FC236}">
                <a16:creationId xmlns:a16="http://schemas.microsoft.com/office/drawing/2014/main" id="{F6E00855-E6BA-7046-8E80-C4F59453E89F}"/>
              </a:ext>
            </a:extLst>
          </p:cNvPr>
          <p:cNvSpPr>
            <a:spLocks noGrp="1"/>
          </p:cNvSpPr>
          <p:nvPr>
            <p:ph type="body" sz="quarter" idx="14"/>
          </p:nvPr>
        </p:nvSpPr>
        <p:spPr>
          <a:xfrm>
            <a:off x="463344" y="7034790"/>
            <a:ext cx="6552456" cy="2631843"/>
          </a:xfrm>
        </p:spPr>
        <p:txBody>
          <a:bodyPr/>
          <a:lstStyle/>
          <a:p>
            <a:r>
              <a:rPr lang="nl-NL" sz="1800" dirty="0">
                <a:solidFill>
                  <a:srgbClr val="0D9ECE"/>
                </a:solidFill>
              </a:rPr>
              <a:t>TUIN</a:t>
            </a:r>
          </a:p>
          <a:p>
            <a:endParaRPr lang="nl-NL" dirty="0"/>
          </a:p>
          <a:p>
            <a:r>
              <a:rPr lang="nl-NL" sz="1400" dirty="0"/>
              <a:t>West georiënteerd, dus eigenlijk altijd wel een plekje in de zon. Of uw voorkeur nu ligt bij de ochtend-, middag-, of avondzon, deze tuin voorziet in basis in uw wensen. </a:t>
            </a:r>
          </a:p>
        </p:txBody>
      </p:sp>
      <p:sp>
        <p:nvSpPr>
          <p:cNvPr id="4" name="Tijdelijke aanduiding voor tekst 3">
            <a:extLst>
              <a:ext uri="{FF2B5EF4-FFF2-40B4-BE49-F238E27FC236}">
                <a16:creationId xmlns:a16="http://schemas.microsoft.com/office/drawing/2014/main" id="{D004D1D0-FA40-C541-88BE-6A03A7557EAA}"/>
              </a:ext>
            </a:extLst>
          </p:cNvPr>
          <p:cNvSpPr>
            <a:spLocks noGrp="1"/>
          </p:cNvSpPr>
          <p:nvPr>
            <p:ph type="body" sz="quarter" idx="15"/>
          </p:nvPr>
        </p:nvSpPr>
        <p:spPr/>
        <p:txBody>
          <a:bodyPr/>
          <a:lstStyle/>
          <a:p>
            <a:endParaRPr lang="nl-NL"/>
          </a:p>
        </p:txBody>
      </p:sp>
      <p:sp>
        <p:nvSpPr>
          <p:cNvPr id="5" name="Tijdelijke aanduiding voor tekst 4">
            <a:extLst>
              <a:ext uri="{FF2B5EF4-FFF2-40B4-BE49-F238E27FC236}">
                <a16:creationId xmlns:a16="http://schemas.microsoft.com/office/drawing/2014/main" id="{A01A03AE-8E77-234C-A818-4DF2AD965A6C}"/>
              </a:ext>
            </a:extLst>
          </p:cNvPr>
          <p:cNvSpPr>
            <a:spLocks noGrp="1"/>
          </p:cNvSpPr>
          <p:nvPr>
            <p:ph type="body" sz="quarter" idx="16"/>
          </p:nvPr>
        </p:nvSpPr>
        <p:spPr/>
        <p:txBody>
          <a:bodyPr/>
          <a:lstStyle/>
          <a:p>
            <a:r>
              <a:rPr lang="nl-NL" dirty="0"/>
              <a:t>BUISMANMAKELAARS.NL</a:t>
            </a:r>
          </a:p>
          <a:p>
            <a:endParaRPr lang="nl-NL" dirty="0"/>
          </a:p>
        </p:txBody>
      </p:sp>
      <p:pic>
        <p:nvPicPr>
          <p:cNvPr id="14" name="Tijdelijke aanduiding voor afbeelding 13">
            <a:extLst>
              <a:ext uri="{FF2B5EF4-FFF2-40B4-BE49-F238E27FC236}">
                <a16:creationId xmlns:a16="http://schemas.microsoft.com/office/drawing/2014/main" id="{D3B05D5C-9D7C-5C46-B487-CF3ECC088CC1}"/>
              </a:ext>
            </a:extLst>
          </p:cNvPr>
          <p:cNvPicPr>
            <a:picLocks noGrp="1" noChangeAspect="1"/>
          </p:cNvPicPr>
          <p:nvPr>
            <p:ph type="pic" sz="quarter" idx="18"/>
          </p:nvPr>
        </p:nvPicPr>
        <p:blipFill>
          <a:blip r:embed="rId4"/>
          <a:srcRect t="261" b="261"/>
          <a:stretch/>
        </p:blipFill>
        <p:spPr>
          <a:xfrm>
            <a:off x="3777923" y="1980755"/>
            <a:ext cx="3660544" cy="2428378"/>
          </a:xfrm>
          <a:prstGeom prst="rect">
            <a:avLst/>
          </a:prstGeom>
          <a:ln>
            <a:noFill/>
          </a:ln>
          <a:effectLst>
            <a:softEdge rad="112500"/>
          </a:effectLst>
        </p:spPr>
      </p:pic>
      <p:pic>
        <p:nvPicPr>
          <p:cNvPr id="16" name="Tijdelijke aanduiding voor afbeelding 15">
            <a:extLst>
              <a:ext uri="{FF2B5EF4-FFF2-40B4-BE49-F238E27FC236}">
                <a16:creationId xmlns:a16="http://schemas.microsoft.com/office/drawing/2014/main" id="{0F30A2F4-7F32-1142-BCF4-39001D353EDD}"/>
              </a:ext>
            </a:extLst>
          </p:cNvPr>
          <p:cNvPicPr>
            <a:picLocks noGrp="1" noChangeAspect="1"/>
          </p:cNvPicPr>
          <p:nvPr>
            <p:ph type="pic" sz="quarter" idx="19"/>
          </p:nvPr>
        </p:nvPicPr>
        <p:blipFill>
          <a:blip r:embed="rId5"/>
          <a:srcRect t="255" b="255"/>
          <a:stretch/>
        </p:blipFill>
        <p:spPr>
          <a:xfrm>
            <a:off x="98425" y="4479925"/>
            <a:ext cx="3660775" cy="2428875"/>
          </a:xfrm>
          <a:prstGeom prst="rect">
            <a:avLst/>
          </a:prstGeom>
          <a:ln>
            <a:noFill/>
          </a:ln>
          <a:effectLst>
            <a:softEdge rad="112500"/>
          </a:effectLst>
        </p:spPr>
      </p:pic>
      <p:pic>
        <p:nvPicPr>
          <p:cNvPr id="18" name="Tijdelijke aanduiding voor afbeelding 17">
            <a:extLst>
              <a:ext uri="{FF2B5EF4-FFF2-40B4-BE49-F238E27FC236}">
                <a16:creationId xmlns:a16="http://schemas.microsoft.com/office/drawing/2014/main" id="{9D3F3E61-08DD-BE40-A985-674ED17255D5}"/>
              </a:ext>
            </a:extLst>
          </p:cNvPr>
          <p:cNvPicPr>
            <a:picLocks noGrp="1" noChangeAspect="1"/>
          </p:cNvPicPr>
          <p:nvPr>
            <p:ph type="pic" sz="quarter" idx="20"/>
          </p:nvPr>
        </p:nvPicPr>
        <p:blipFill>
          <a:blip r:embed="rId6"/>
          <a:srcRect t="239" b="239"/>
          <a:stretch/>
        </p:blipFill>
        <p:spPr>
          <a:xfrm>
            <a:off x="3778250" y="4479925"/>
            <a:ext cx="3660775" cy="2428875"/>
          </a:xfrm>
          <a:prstGeom prst="rect">
            <a:avLst/>
          </a:prstGeom>
          <a:ln>
            <a:noFill/>
          </a:ln>
          <a:effectLst>
            <a:softEdge rad="112500"/>
          </a:effectLst>
        </p:spPr>
      </p:pic>
      <p:sp>
        <p:nvSpPr>
          <p:cNvPr id="10" name="Tijdelijke aanduiding voor tekst 9">
            <a:extLst>
              <a:ext uri="{FF2B5EF4-FFF2-40B4-BE49-F238E27FC236}">
                <a16:creationId xmlns:a16="http://schemas.microsoft.com/office/drawing/2014/main" id="{5AFA3A85-7B29-0342-B45A-8041217C1284}"/>
              </a:ext>
            </a:extLst>
          </p:cNvPr>
          <p:cNvSpPr>
            <a:spLocks noGrp="1"/>
          </p:cNvSpPr>
          <p:nvPr>
            <p:ph type="body" sz="quarter" idx="22"/>
          </p:nvPr>
        </p:nvSpPr>
        <p:spPr/>
        <p:txBody>
          <a:bodyPr/>
          <a:lstStyle/>
          <a:p>
            <a:r>
              <a:rPr lang="nl-NL" dirty="0"/>
              <a:t>BUITENPLAATS 65 – ATOLWIJK – LELYSTAD </a:t>
            </a:r>
          </a:p>
          <a:p>
            <a:endParaRPr lang="nl-NL" dirty="0"/>
          </a:p>
        </p:txBody>
      </p:sp>
    </p:spTree>
    <p:extLst>
      <p:ext uri="{BB962C8B-B14F-4D97-AF65-F5344CB8AC3E}">
        <p14:creationId xmlns:p14="http://schemas.microsoft.com/office/powerpoint/2010/main" val="215878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FB3AA83-2800-FE4A-8AAE-CC98358EB5CB}"/>
              </a:ext>
            </a:extLst>
          </p:cNvPr>
          <p:cNvSpPr>
            <a:spLocks noGrp="1"/>
          </p:cNvSpPr>
          <p:nvPr>
            <p:ph type="body" sz="quarter" idx="22"/>
          </p:nvPr>
        </p:nvSpPr>
        <p:spPr/>
        <p:txBody>
          <a:bodyPr/>
          <a:lstStyle/>
          <a:p>
            <a:endParaRPr lang="nl-NL"/>
          </a:p>
        </p:txBody>
      </p:sp>
      <p:sp>
        <p:nvSpPr>
          <p:cNvPr id="2" name="Tijdelijke aanduiding voor tekst 1">
            <a:extLst>
              <a:ext uri="{FF2B5EF4-FFF2-40B4-BE49-F238E27FC236}">
                <a16:creationId xmlns:a16="http://schemas.microsoft.com/office/drawing/2014/main" id="{82868775-18F5-654D-ADAB-29F0309D3310}"/>
              </a:ext>
            </a:extLst>
          </p:cNvPr>
          <p:cNvSpPr>
            <a:spLocks noGrp="1"/>
          </p:cNvSpPr>
          <p:nvPr>
            <p:ph type="body" sz="quarter" idx="16"/>
          </p:nvPr>
        </p:nvSpPr>
        <p:spPr/>
        <p:txBody>
          <a:bodyPr/>
          <a:lstStyle/>
          <a:p>
            <a:r>
              <a:rPr lang="nl-NL" dirty="0"/>
              <a:t>BUISMANMAKELAARS.NL</a:t>
            </a:r>
          </a:p>
        </p:txBody>
      </p:sp>
      <p:sp>
        <p:nvSpPr>
          <p:cNvPr id="3" name="Tijdelijke aanduiding voor tekst 2">
            <a:extLst>
              <a:ext uri="{FF2B5EF4-FFF2-40B4-BE49-F238E27FC236}">
                <a16:creationId xmlns:a16="http://schemas.microsoft.com/office/drawing/2014/main" id="{630CF32C-50A5-A649-A9E7-874BF18FC310}"/>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20313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DD32E2-8308-C64C-A9CB-1C30D50DC01A}"/>
              </a:ext>
            </a:extLst>
          </p:cNvPr>
          <p:cNvSpPr>
            <a:spLocks noGrp="1"/>
          </p:cNvSpPr>
          <p:nvPr>
            <p:ph type="body" sz="quarter" idx="17"/>
          </p:nvPr>
        </p:nvSpPr>
        <p:spPr/>
        <p:txBody>
          <a:bodyPr/>
          <a:lstStyle/>
          <a:p>
            <a:endParaRPr lang="nl-NL"/>
          </a:p>
        </p:txBody>
      </p:sp>
      <p:sp>
        <p:nvSpPr>
          <p:cNvPr id="15" name="Tekstvak 14">
            <a:extLst>
              <a:ext uri="{FF2B5EF4-FFF2-40B4-BE49-F238E27FC236}">
                <a16:creationId xmlns:a16="http://schemas.microsoft.com/office/drawing/2014/main" id="{A81D38B2-7271-354C-A8CA-70A6C304F5C6}"/>
              </a:ext>
            </a:extLst>
          </p:cNvPr>
          <p:cNvSpPr txBox="1"/>
          <p:nvPr/>
        </p:nvSpPr>
        <p:spPr>
          <a:xfrm>
            <a:off x="1417711" y="303759"/>
            <a:ext cx="5532065" cy="984885"/>
          </a:xfrm>
          <a:prstGeom prst="rect">
            <a:avLst/>
          </a:prstGeom>
          <a:noFill/>
        </p:spPr>
        <p:txBody>
          <a:bodyPr wrap="square" lIns="0" tIns="0" rIns="0" bIns="0">
            <a:prstTxWarp prst="textNoShape">
              <a:avLst/>
            </a:prstTxWarp>
            <a:spAutoFit/>
          </a:bodyPr>
          <a:lstStyle/>
          <a:p>
            <a:r>
              <a:rPr lang="nl-NL" sz="1100" b="1" dirty="0">
                <a:latin typeface="+mn-lt"/>
                <a:ea typeface="Tamil Sangam MN" charset="0"/>
                <a:cs typeface="Tamil Sangam MN" charset="0"/>
              </a:rPr>
              <a:t>Nederlandse Vereniging van Makelaars</a:t>
            </a:r>
            <a:endParaRPr lang="nl-NL" sz="1100" dirty="0">
              <a:latin typeface="+mn-lt"/>
              <a:ea typeface="Tamil Sangam MN" charset="0"/>
              <a:cs typeface="Tamil Sangam MN" charset="0"/>
            </a:endParaRPr>
          </a:p>
          <a:p>
            <a:r>
              <a:rPr lang="nl-NL" sz="1100" dirty="0">
                <a:latin typeface="+mn-lt"/>
                <a:ea typeface="Tamil Sangam MN" charset="0"/>
                <a:cs typeface="Tamil Sangam MN" charset="0"/>
              </a:rPr>
              <a:t>in onroerende goederen en Vastgoeddeskundigen NVM</a:t>
            </a:r>
          </a:p>
          <a:p>
            <a:r>
              <a:rPr lang="nl-NL" sz="1100" dirty="0">
                <a:latin typeface="+mn-lt"/>
                <a:ea typeface="Tamil Sangam MN" charset="0"/>
                <a:cs typeface="Tamil Sangam MN" charset="0"/>
              </a:rPr>
              <a:t>Lijst van zaken behorende bij het perceel: </a:t>
            </a:r>
            <a:r>
              <a:rPr lang="nl-NL" sz="1100" b="1" dirty="0">
                <a:latin typeface="+mn-lt"/>
                <a:ea typeface="Tamil Sangam MN" charset="0"/>
                <a:cs typeface="Tamil Sangam MN" charset="0"/>
              </a:rPr>
              <a:t>( adres )</a:t>
            </a:r>
          </a:p>
          <a:p>
            <a:endParaRPr lang="nl-NL" sz="1100" b="1" dirty="0">
              <a:latin typeface="+mn-lt"/>
              <a:ea typeface="Tamil Sangam MN" charset="0"/>
              <a:cs typeface="Tamil Sangam MN" charset="0"/>
            </a:endParaRPr>
          </a:p>
          <a:p>
            <a:r>
              <a:rPr lang="nl-NL" sz="1000" dirty="0">
                <a:latin typeface="+mn-lt"/>
                <a:ea typeface="Apple Chancery" charset="0"/>
                <a:cs typeface="Apple Chancery" charset="0"/>
              </a:rPr>
              <a:t>Voor de onderstaande zaken -ongeacht of ze roerend dan wel onroerend zijn- geldt dat ze soms wel en soms niet in de woning achterblijven. Wilt u aangeven wat in uw situatie het geval is?</a:t>
            </a:r>
          </a:p>
        </p:txBody>
      </p:sp>
      <p:pic>
        <p:nvPicPr>
          <p:cNvPr id="4" name="Afbeelding 3">
            <a:extLst>
              <a:ext uri="{FF2B5EF4-FFF2-40B4-BE49-F238E27FC236}">
                <a16:creationId xmlns:a16="http://schemas.microsoft.com/office/drawing/2014/main" id="{18957A30-CB04-A04D-B879-8B31D5CCA8C5}"/>
              </a:ext>
            </a:extLst>
          </p:cNvPr>
          <p:cNvPicPr>
            <a:picLocks noChangeAspect="1"/>
          </p:cNvPicPr>
          <p:nvPr/>
        </p:nvPicPr>
        <p:blipFill>
          <a:blip r:embed="rId3"/>
          <a:stretch>
            <a:fillRect/>
          </a:stretch>
        </p:blipFill>
        <p:spPr>
          <a:xfrm>
            <a:off x="860413" y="1743919"/>
            <a:ext cx="5843909" cy="79928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DD32E2-8308-C64C-A9CB-1C30D50DC01A}"/>
              </a:ext>
            </a:extLst>
          </p:cNvPr>
          <p:cNvSpPr>
            <a:spLocks noGrp="1"/>
          </p:cNvSpPr>
          <p:nvPr>
            <p:ph type="body" sz="quarter" idx="17"/>
          </p:nvPr>
        </p:nvSpPr>
        <p:spPr/>
        <p:txBody>
          <a:bodyPr/>
          <a:lstStyle/>
          <a:p>
            <a:endParaRPr lang="nl-NL"/>
          </a:p>
        </p:txBody>
      </p:sp>
      <p:sp>
        <p:nvSpPr>
          <p:cNvPr id="15" name="Tekstvak 14">
            <a:extLst>
              <a:ext uri="{FF2B5EF4-FFF2-40B4-BE49-F238E27FC236}">
                <a16:creationId xmlns:a16="http://schemas.microsoft.com/office/drawing/2014/main" id="{A81D38B2-7271-354C-A8CA-70A6C304F5C6}"/>
              </a:ext>
            </a:extLst>
          </p:cNvPr>
          <p:cNvSpPr txBox="1"/>
          <p:nvPr/>
        </p:nvSpPr>
        <p:spPr>
          <a:xfrm>
            <a:off x="1417711" y="303759"/>
            <a:ext cx="5532065" cy="984885"/>
          </a:xfrm>
          <a:prstGeom prst="rect">
            <a:avLst/>
          </a:prstGeom>
          <a:noFill/>
        </p:spPr>
        <p:txBody>
          <a:bodyPr wrap="square" lIns="0" tIns="0" rIns="0" bIns="0">
            <a:prstTxWarp prst="textNoShape">
              <a:avLst/>
            </a:prstTxWarp>
            <a:spAutoFit/>
          </a:bodyPr>
          <a:lstStyle/>
          <a:p>
            <a:r>
              <a:rPr lang="nl-NL" sz="1100" b="1" dirty="0">
                <a:latin typeface="+mn-lt"/>
                <a:ea typeface="Tamil Sangam MN" charset="0"/>
                <a:cs typeface="Tamil Sangam MN" charset="0"/>
              </a:rPr>
              <a:t>Nederlandse Vereniging van Makelaars</a:t>
            </a:r>
            <a:endParaRPr lang="nl-NL" sz="1100" dirty="0">
              <a:latin typeface="+mn-lt"/>
              <a:ea typeface="Tamil Sangam MN" charset="0"/>
              <a:cs typeface="Tamil Sangam MN" charset="0"/>
            </a:endParaRPr>
          </a:p>
          <a:p>
            <a:r>
              <a:rPr lang="nl-NL" sz="1100" dirty="0">
                <a:latin typeface="+mn-lt"/>
                <a:ea typeface="Tamil Sangam MN" charset="0"/>
                <a:cs typeface="Tamil Sangam MN" charset="0"/>
              </a:rPr>
              <a:t>in onroerende goederen en Vastgoeddeskundigen NVM</a:t>
            </a:r>
          </a:p>
          <a:p>
            <a:r>
              <a:rPr lang="nl-NL" sz="1100" dirty="0">
                <a:latin typeface="+mn-lt"/>
                <a:ea typeface="Tamil Sangam MN" charset="0"/>
                <a:cs typeface="Tamil Sangam MN" charset="0"/>
              </a:rPr>
              <a:t>Lijst van zaken behorende bij het perceel: </a:t>
            </a:r>
            <a:r>
              <a:rPr lang="nl-NL" sz="1100" b="1" dirty="0">
                <a:latin typeface="+mn-lt"/>
                <a:ea typeface="Tamil Sangam MN" charset="0"/>
                <a:cs typeface="Tamil Sangam MN" charset="0"/>
              </a:rPr>
              <a:t>( adres ) </a:t>
            </a:r>
          </a:p>
          <a:p>
            <a:endParaRPr lang="nl-NL" sz="1100" b="1" dirty="0">
              <a:latin typeface="+mn-lt"/>
              <a:ea typeface="Tamil Sangam MN" charset="0"/>
              <a:cs typeface="Tamil Sangam MN" charset="0"/>
            </a:endParaRPr>
          </a:p>
          <a:p>
            <a:r>
              <a:rPr lang="nl-NL" sz="1000" dirty="0">
                <a:latin typeface="+mn-lt"/>
                <a:ea typeface="Apple Chancery" charset="0"/>
                <a:cs typeface="Apple Chancery" charset="0"/>
              </a:rPr>
              <a:t>Voor de onderstaande zaken -ongeacht of ze roerend dan wel onroerend zijn- geldt dat ze soms wel en soms niet in de woning achterblijven. Wilt u aangeven wat in uw situatie het geval is?</a:t>
            </a:r>
          </a:p>
        </p:txBody>
      </p:sp>
      <p:pic>
        <p:nvPicPr>
          <p:cNvPr id="4" name="Afbeelding 3">
            <a:extLst>
              <a:ext uri="{FF2B5EF4-FFF2-40B4-BE49-F238E27FC236}">
                <a16:creationId xmlns:a16="http://schemas.microsoft.com/office/drawing/2014/main" id="{18957A30-CB04-A04D-B879-8B31D5CCA8C5}"/>
              </a:ext>
            </a:extLst>
          </p:cNvPr>
          <p:cNvPicPr>
            <a:picLocks noChangeAspect="1"/>
          </p:cNvPicPr>
          <p:nvPr/>
        </p:nvPicPr>
        <p:blipFill>
          <a:blip r:embed="rId3"/>
          <a:srcRect/>
          <a:stretch/>
        </p:blipFill>
        <p:spPr>
          <a:xfrm>
            <a:off x="860413" y="1902899"/>
            <a:ext cx="5843909" cy="7674927"/>
          </a:xfrm>
          <a:prstGeom prst="rect">
            <a:avLst/>
          </a:prstGeom>
        </p:spPr>
      </p:pic>
    </p:spTree>
    <p:extLst>
      <p:ext uri="{BB962C8B-B14F-4D97-AF65-F5344CB8AC3E}">
        <p14:creationId xmlns:p14="http://schemas.microsoft.com/office/powerpoint/2010/main" val="29880209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stretch>
            <a:fillRect/>
          </a:stretch>
        </a:blipFill>
      </a:spPr>
      <a:bodyPr rtlCol="0" anchor="ctr"/>
      <a:lstStyle>
        <a:defPPr algn="ctr">
          <a:defR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Sjabloon_Verkoopbrochure</Template>
  <TotalTime>2287</TotalTime>
  <Words>1391</Words>
  <Application>Microsoft Macintosh PowerPoint</Application>
  <PresentationFormat>Aangepast</PresentationFormat>
  <Paragraphs>146</Paragraphs>
  <Slides>13</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vt:i4>
      </vt:variant>
    </vt:vector>
  </HeadingPairs>
  <TitlesOfParts>
    <vt:vector size="20" baseType="lpstr">
      <vt:lpstr>Arial</vt:lpstr>
      <vt:lpstr>Calibri</vt:lpstr>
      <vt:lpstr>Tamil Sangam MN</vt:lpstr>
      <vt:lpstr>Titillium WebBold</vt:lpstr>
      <vt:lpstr>Titillium WebSemiBold</vt:lpstr>
      <vt:lpstr>Zapf Dingbats</vt:lpstr>
      <vt:lpstr>Office-thema</vt:lpstr>
      <vt:lpstr>PowerPoint-presentatie</vt:lpstr>
      <vt:lpstr>PowerPoint-presentatie</vt:lpstr>
      <vt:lpstr>INDELING</vt:lpstr>
      <vt:lpstr>PowerPoint-presentatie</vt:lpstr>
      <vt:lpstr>PowerPoint-presentatie</vt:lpstr>
      <vt:lpstr>PowerPoint-presentatie</vt:lpstr>
      <vt:lpstr>PowerPoint-presentatie</vt:lpstr>
      <vt:lpstr>PowerPoint-presentatie</vt:lpstr>
      <vt:lpstr>PowerPoint-presentatie</vt:lpstr>
      <vt:lpstr>PowerPoint-presentatie</vt:lpstr>
      <vt:lpstr>BUISMANMAKELAARS.NL</vt:lpstr>
      <vt:lpstr>BUISMANMAKELAARS.NL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 Buisman</dc:creator>
  <cp:keywords/>
  <cp:lastModifiedBy>Paul Buisman</cp:lastModifiedBy>
  <cp:revision>143</cp:revision>
  <cp:lastPrinted>2018-03-01T14:21:08Z</cp:lastPrinted>
  <dcterms:created xsi:type="dcterms:W3CDTF">2016-11-11T08:34:44Z</dcterms:created>
  <dcterms:modified xsi:type="dcterms:W3CDTF">2024-06-04T13:42:50Z</dcterms:modified>
</cp:coreProperties>
</file>